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0" r:id="rId55"/>
    <p:sldId id="271" r:id="rId56"/>
    <p:sldId id="272" r:id="rId57"/>
    <p:sldId id="273" r:id="rId58"/>
    <p:sldId id="274" r:id="rId59"/>
  </p:sldIdLst>
  <p:sldSz cx="18288000" cy="10287000"/>
  <p:notesSz cx="6858000" cy="9144000"/>
  <p:embeddedFontLst>
    <p:embeddedFont>
      <p:font typeface="PT Sans" charset="1" panose="020B0503020203020204"/>
      <p:regular r:id="rId6"/>
    </p:embeddedFont>
    <p:embeddedFont>
      <p:font typeface="PT Sans Bold" charset="1" panose="020B0703020203020204"/>
      <p:regular r:id="rId7"/>
    </p:embeddedFont>
    <p:embeddedFont>
      <p:font typeface="PT Sans Italics" charset="1" panose="020B0503020203090204"/>
      <p:regular r:id="rId8"/>
    </p:embeddedFont>
    <p:embeddedFont>
      <p:font typeface="PT Sans Bold Italics" charset="1" panose="020B0703020203090204"/>
      <p:regular r:id="rId9"/>
    </p:embeddedFont>
    <p:embeddedFont>
      <p:font typeface="Sifonn" charset="1" panose="00000000000000000000"/>
      <p:regular r:id="rId10"/>
    </p:embeddedFont>
    <p:embeddedFont>
      <p:font typeface="Arimo" charset="1" panose="020B0604020202020204"/>
      <p:regular r:id="rId11"/>
    </p:embeddedFont>
    <p:embeddedFont>
      <p:font typeface="Arimo Bold" charset="1" panose="020B0704020202020204"/>
      <p:regular r:id="rId12"/>
    </p:embeddedFont>
    <p:embeddedFont>
      <p:font typeface="Arimo Italics" charset="1" panose="020B0604020202090204"/>
      <p:regular r:id="rId13"/>
    </p:embeddedFont>
    <p:embeddedFont>
      <p:font typeface="Arimo Bold Italics" charset="1" panose="020B0704020202090204"/>
      <p:regular r:id="rId14"/>
    </p:embeddedFont>
    <p:embeddedFont>
      <p:font typeface="Roboto Condensed" charset="1" panose="02000000000000000000"/>
      <p:regular r:id="rId15"/>
    </p:embeddedFont>
    <p:embeddedFont>
      <p:font typeface="Roboto Condensed Bold" charset="1" panose="02000000000000000000"/>
      <p:regular r:id="rId16"/>
    </p:embeddedFont>
    <p:embeddedFont>
      <p:font typeface="Roboto Condensed Italics" charset="1" panose="02000000000000000000"/>
      <p:regular r:id="rId17"/>
    </p:embeddedFont>
    <p:embeddedFont>
      <p:font typeface="Roboto Condensed Bold Italics" charset="1" panose="02000000000000000000"/>
      <p:regular r:id="rId18"/>
    </p:embeddedFont>
    <p:embeddedFont>
      <p:font typeface="Open Sans Bold" charset="1" panose="00000000000000000000"/>
      <p:regular r:id="rId19"/>
    </p:embeddedFont>
    <p:embeddedFont>
      <p:font typeface="Open Sans Bold Bold" charset="1" panose="00000000000000000000"/>
      <p:regular r:id="rId20"/>
    </p:embeddedFont>
    <p:embeddedFont>
      <p:font typeface="Open Sans Bold Italics" charset="1" panose="00000000000000000000"/>
      <p:regular r:id="rId21"/>
    </p:embeddedFont>
    <p:embeddedFont>
      <p:font typeface="Open Sans Bold Bold Italics" charset="1" panose="00000000000000000000"/>
      <p:regular r:id="rId22"/>
    </p:embeddedFont>
    <p:embeddedFont>
      <p:font typeface="Cooper Hewitt" charset="1" panose="00000000000000000000"/>
      <p:regular r:id="rId23"/>
    </p:embeddedFont>
    <p:embeddedFont>
      <p:font typeface="Cooper Hewitt Bold" charset="1" panose="00000000000000000000"/>
      <p:regular r:id="rId24"/>
    </p:embeddedFont>
    <p:embeddedFont>
      <p:font typeface="Cooper Hewitt Italics" charset="1" panose="00000000000000000000"/>
      <p:regular r:id="rId25"/>
    </p:embeddedFont>
    <p:embeddedFont>
      <p:font typeface="Cooper Hewitt Bold Italics" charset="1" panose="00000000000000000000"/>
      <p:regular r:id="rId26"/>
    </p:embeddedFont>
    <p:embeddedFont>
      <p:font typeface="Cooper Hewitt Thin" charset="1" panose="00000000000000000000"/>
      <p:regular r:id="rId27"/>
    </p:embeddedFont>
    <p:embeddedFont>
      <p:font typeface="Cooper Hewitt Thin Italics" charset="1" panose="00000000000000000000"/>
      <p:regular r:id="rId28"/>
    </p:embeddedFont>
    <p:embeddedFont>
      <p:font typeface="Cooper Hewitt Light" charset="1" panose="00000000000000000000"/>
      <p:regular r:id="rId29"/>
    </p:embeddedFont>
    <p:embeddedFont>
      <p:font typeface="Cooper Hewitt Light Italics" charset="1" panose="00000000000000000000"/>
      <p:regular r:id="rId30"/>
    </p:embeddedFont>
    <p:embeddedFont>
      <p:font typeface="Cooper Hewitt Heavy" charset="1" panose="00000000000000000000"/>
      <p:regular r:id="rId31"/>
    </p:embeddedFont>
    <p:embeddedFont>
      <p:font typeface="Cooper Hewitt Heavy Italics" charset="1" panose="00000000000000000000"/>
      <p:regular r:id="rId32"/>
    </p:embeddedFont>
    <p:embeddedFont>
      <p:font typeface="Open Sans" charset="1" panose="020B0606030504020204"/>
      <p:regular r:id="rId33"/>
    </p:embeddedFont>
    <p:embeddedFont>
      <p:font typeface="Open Sans Bold" charset="1" panose="020B0806030504020204"/>
      <p:regular r:id="rId34"/>
    </p:embeddedFont>
    <p:embeddedFont>
      <p:font typeface="Open Sans Italics" charset="1" panose="020B0606030504020204"/>
      <p:regular r:id="rId35"/>
    </p:embeddedFont>
    <p:embeddedFont>
      <p:font typeface="Open Sans Bold Italics" charset="1" panose="020B0806030504020204"/>
      <p:regular r:id="rId36"/>
    </p:embeddedFont>
    <p:embeddedFont>
      <p:font typeface="Open Sans Light" charset="1" panose="020B0306030504020204"/>
      <p:regular r:id="rId37"/>
    </p:embeddedFont>
    <p:embeddedFont>
      <p:font typeface="Open Sans Light Italics" charset="1" panose="020B0306030504020204"/>
      <p:regular r:id="rId38"/>
    </p:embeddedFont>
    <p:embeddedFont>
      <p:font typeface="Open Sans Ultra-Bold" charset="1" panose="00000000000000000000"/>
      <p:regular r:id="rId39"/>
    </p:embeddedFont>
    <p:embeddedFont>
      <p:font typeface="Open Sans Ultra-Bold Italics" charset="1" panose="000000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slides/slide1.xml" Type="http://schemas.openxmlformats.org/officeDocument/2006/relationships/slide"/><Relationship Id="rId42" Target="slides/slide2.xml" Type="http://schemas.openxmlformats.org/officeDocument/2006/relationships/slide"/><Relationship Id="rId43" Target="slides/slide3.xml" Type="http://schemas.openxmlformats.org/officeDocument/2006/relationships/slide"/><Relationship Id="rId44" Target="slides/slide4.xml" Type="http://schemas.openxmlformats.org/officeDocument/2006/relationships/slide"/><Relationship Id="rId45" Target="slides/slide5.xml" Type="http://schemas.openxmlformats.org/officeDocument/2006/relationships/slide"/><Relationship Id="rId46" Target="slides/slide6.xml" Type="http://schemas.openxmlformats.org/officeDocument/2006/relationships/slide"/><Relationship Id="rId47" Target="slides/slide7.xml" Type="http://schemas.openxmlformats.org/officeDocument/2006/relationships/slide"/><Relationship Id="rId48" Target="slides/slide8.xml" Type="http://schemas.openxmlformats.org/officeDocument/2006/relationships/slide"/><Relationship Id="rId49" Target="slides/slide9.xml" Type="http://schemas.openxmlformats.org/officeDocument/2006/relationships/slide"/><Relationship Id="rId5" Target="tableStyles.xml" Type="http://schemas.openxmlformats.org/officeDocument/2006/relationships/tableStyles"/><Relationship Id="rId50" Target="slides/slide10.xml" Type="http://schemas.openxmlformats.org/officeDocument/2006/relationships/slide"/><Relationship Id="rId51" Target="slides/slide11.xml" Type="http://schemas.openxmlformats.org/officeDocument/2006/relationships/slide"/><Relationship Id="rId52" Target="slides/slide12.xml" Type="http://schemas.openxmlformats.org/officeDocument/2006/relationships/slide"/><Relationship Id="rId53" Target="slides/slide13.xml" Type="http://schemas.openxmlformats.org/officeDocument/2006/relationships/slide"/><Relationship Id="rId54" Target="slides/slide14.xml" Type="http://schemas.openxmlformats.org/officeDocument/2006/relationships/slide"/><Relationship Id="rId55" Target="slides/slide15.xml" Type="http://schemas.openxmlformats.org/officeDocument/2006/relationships/slide"/><Relationship Id="rId56" Target="slides/slide16.xml" Type="http://schemas.openxmlformats.org/officeDocument/2006/relationships/slide"/><Relationship Id="rId57" Target="slides/slide17.xml" Type="http://schemas.openxmlformats.org/officeDocument/2006/relationships/slide"/><Relationship Id="rId58" Target="slides/slide18.xml" Type="http://schemas.openxmlformats.org/officeDocument/2006/relationships/slide"/><Relationship Id="rId59" Target="slides/slide19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9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6.png" Type="http://schemas.openxmlformats.org/officeDocument/2006/relationships/image"/><Relationship Id="rId4" Target="../media/image8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9.png" Type="http://schemas.openxmlformats.org/officeDocument/2006/relationships/image"/><Relationship Id="rId4" Target="../media/image42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jpeg" Type="http://schemas.openxmlformats.org/officeDocument/2006/relationships/image"/><Relationship Id="rId2" Target="../media/image2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43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1.png" Type="http://schemas.openxmlformats.org/officeDocument/2006/relationships/image"/><Relationship Id="rId8" Target="https://github.com/Himanshiprajapati/MetaCircuit-Innovation" TargetMode="External" Type="http://schemas.openxmlformats.org/officeDocument/2006/relationships/hyperlink"/><Relationship Id="rId9" Target="https://github.com/Himanshiprajapati/MetaCircuit-Innovation" TargetMode="External" Type="http://schemas.openxmlformats.org/officeDocument/2006/relationships/hyperlink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2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mailto:phimanshi379@gmail.com" TargetMode="External" Type="http://schemas.openxmlformats.org/officeDocument/2006/relationships/hyperlink"/><Relationship Id="rId11" Target="mailto:pjha285001@gmail.com" TargetMode="External" Type="http://schemas.openxmlformats.org/officeDocument/2006/relationships/hyperlink"/><Relationship Id="rId12" Target="mailto:prachiyadav11102002@gmail.com" TargetMode="External" Type="http://schemas.openxmlformats.org/officeDocument/2006/relationships/hyperlink"/><Relationship Id="rId2" Target="../media/image8.png" Type="http://schemas.openxmlformats.org/officeDocument/2006/relationships/image"/><Relationship Id="rId3" Target="../media/image53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9.png" Type="http://schemas.openxmlformats.org/officeDocument/2006/relationships/image"/><Relationship Id="rId4" Target="../media/image42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.png" Type="http://schemas.openxmlformats.org/officeDocument/2006/relationships/image"/><Relationship Id="rId5" Target="../media/image15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6.png" Type="http://schemas.openxmlformats.org/officeDocument/2006/relationships/image"/><Relationship Id="rId4" Target="../media/image8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24.png" Type="http://schemas.openxmlformats.org/officeDocument/2006/relationships/image"/><Relationship Id="rId13" Target="../media/image25.svg" Type="http://schemas.openxmlformats.org/officeDocument/2006/relationships/image"/><Relationship Id="rId2" Target="../media/image2.png" Type="http://schemas.openxmlformats.org/officeDocument/2006/relationships/image"/><Relationship Id="rId3" Target="../media/image17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jpeg" Type="http://schemas.openxmlformats.org/officeDocument/2006/relationships/image"/><Relationship Id="rId2" Target="../media/image2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9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0.jpeg" Type="http://schemas.openxmlformats.org/officeDocument/2006/relationships/image"/><Relationship Id="rId7" Target="../media/VAFpkuDUSd8.mp4" Type="http://schemas.openxmlformats.org/officeDocument/2006/relationships/video"/><Relationship Id="rId8" Target="../media/VAFpkuDUSd8.mp4" Type="http://schemas.microsoft.com/office/2007/relationships/media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11.png" Type="http://schemas.openxmlformats.org/officeDocument/2006/relationships/image"/><Relationship Id="rId14" Target="../media/image12.svg" Type="http://schemas.openxmlformats.org/officeDocument/2006/relationships/image"/><Relationship Id="rId2" Target="../media/image8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9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73159" y="1028700"/>
            <a:ext cx="7986141" cy="8229600"/>
          </a:xfrm>
          <a:custGeom>
            <a:avLst/>
            <a:gdLst/>
            <a:ahLst/>
            <a:cxnLst/>
            <a:rect r="r" b="b" t="t" l="l"/>
            <a:pathLst>
              <a:path h="8229600" w="7986141">
                <a:moveTo>
                  <a:pt x="0" y="0"/>
                </a:moveTo>
                <a:lnTo>
                  <a:pt x="7986141" y="0"/>
                </a:lnTo>
                <a:lnTo>
                  <a:pt x="79861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95040">
            <a:off x="-1404756" y="-2368406"/>
            <a:ext cx="6835712" cy="8229600"/>
          </a:xfrm>
          <a:custGeom>
            <a:avLst/>
            <a:gdLst/>
            <a:ahLst/>
            <a:cxnLst/>
            <a:rect r="r" b="b" t="t" l="l"/>
            <a:pathLst>
              <a:path h="8229600" w="6835712">
                <a:moveTo>
                  <a:pt x="0" y="0"/>
                </a:moveTo>
                <a:lnTo>
                  <a:pt x="6835712" y="0"/>
                </a:lnTo>
                <a:lnTo>
                  <a:pt x="68357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700000">
            <a:off x="749199" y="-1765250"/>
            <a:ext cx="3715957" cy="7023287"/>
          </a:xfrm>
          <a:custGeom>
            <a:avLst/>
            <a:gdLst/>
            <a:ahLst/>
            <a:cxnLst/>
            <a:rect r="r" b="b" t="t" l="l"/>
            <a:pathLst>
              <a:path h="7023287" w="3715957">
                <a:moveTo>
                  <a:pt x="0" y="0"/>
                </a:moveTo>
                <a:lnTo>
                  <a:pt x="3715957" y="0"/>
                </a:lnTo>
                <a:lnTo>
                  <a:pt x="3715957" y="7023287"/>
                </a:lnTo>
                <a:lnTo>
                  <a:pt x="0" y="7023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694205" y="6251080"/>
            <a:ext cx="6362509" cy="8229600"/>
          </a:xfrm>
          <a:custGeom>
            <a:avLst/>
            <a:gdLst/>
            <a:ahLst/>
            <a:cxnLst/>
            <a:rect r="r" b="b" t="t" l="l"/>
            <a:pathLst>
              <a:path h="8229600" w="6362509">
                <a:moveTo>
                  <a:pt x="0" y="0"/>
                </a:moveTo>
                <a:lnTo>
                  <a:pt x="6362510" y="0"/>
                </a:lnTo>
                <a:lnTo>
                  <a:pt x="63625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926050" y="8523110"/>
            <a:ext cx="3533227" cy="2890822"/>
          </a:xfrm>
          <a:custGeom>
            <a:avLst/>
            <a:gdLst/>
            <a:ahLst/>
            <a:cxnLst/>
            <a:rect r="r" b="b" t="t" l="l"/>
            <a:pathLst>
              <a:path h="2890822" w="3533227">
                <a:moveTo>
                  <a:pt x="0" y="0"/>
                </a:moveTo>
                <a:lnTo>
                  <a:pt x="3533227" y="0"/>
                </a:lnTo>
                <a:lnTo>
                  <a:pt x="3533227" y="2890823"/>
                </a:lnTo>
                <a:lnTo>
                  <a:pt x="0" y="2890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28290" y="-3355050"/>
            <a:ext cx="7185469" cy="8229600"/>
          </a:xfrm>
          <a:custGeom>
            <a:avLst/>
            <a:gdLst/>
            <a:ahLst/>
            <a:cxnLst/>
            <a:rect r="r" b="b" t="t" l="l"/>
            <a:pathLst>
              <a:path h="8229600" w="7185469">
                <a:moveTo>
                  <a:pt x="0" y="0"/>
                </a:moveTo>
                <a:lnTo>
                  <a:pt x="7185470" y="0"/>
                </a:lnTo>
                <a:lnTo>
                  <a:pt x="71854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4240" y="4684050"/>
            <a:ext cx="10508768" cy="3586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19"/>
              </a:lnSpc>
            </a:pPr>
            <a:r>
              <a:rPr lang="en-US" sz="10299">
                <a:solidFill>
                  <a:srgbClr val="10E1E6"/>
                </a:solidFill>
                <a:latin typeface="Open Sans Bold"/>
              </a:rPr>
              <a:t>METACIRCUIT INNOVATIONS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589310"/>
            <a:ext cx="9331642" cy="1285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D9D9D9"/>
                </a:solidFill>
                <a:latin typeface="Cooper Hewitt"/>
              </a:rPr>
              <a:t>WELCOME TO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04417" y="1028700"/>
            <a:ext cx="12100013" cy="14567360"/>
          </a:xfrm>
          <a:custGeom>
            <a:avLst/>
            <a:gdLst/>
            <a:ahLst/>
            <a:cxnLst/>
            <a:rect r="r" b="b" t="t" l="l"/>
            <a:pathLst>
              <a:path h="14567360" w="12100013">
                <a:moveTo>
                  <a:pt x="0" y="0"/>
                </a:moveTo>
                <a:lnTo>
                  <a:pt x="12100013" y="0"/>
                </a:lnTo>
                <a:lnTo>
                  <a:pt x="12100013" y="14567360"/>
                </a:lnTo>
                <a:lnTo>
                  <a:pt x="0" y="14567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8399" y="1572374"/>
            <a:ext cx="7740756" cy="7685926"/>
          </a:xfrm>
          <a:custGeom>
            <a:avLst/>
            <a:gdLst/>
            <a:ahLst/>
            <a:cxnLst/>
            <a:rect r="r" b="b" t="t" l="l"/>
            <a:pathLst>
              <a:path h="7685926" w="7740756">
                <a:moveTo>
                  <a:pt x="0" y="0"/>
                </a:moveTo>
                <a:lnTo>
                  <a:pt x="7740756" y="0"/>
                </a:lnTo>
                <a:lnTo>
                  <a:pt x="7740756" y="7685926"/>
                </a:lnTo>
                <a:lnTo>
                  <a:pt x="0" y="7685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802659" y="-3153467"/>
            <a:ext cx="4330022" cy="4345825"/>
          </a:xfrm>
          <a:custGeom>
            <a:avLst/>
            <a:gdLst/>
            <a:ahLst/>
            <a:cxnLst/>
            <a:rect r="r" b="b" t="t" l="l"/>
            <a:pathLst>
              <a:path h="4345825" w="4330022">
                <a:moveTo>
                  <a:pt x="0" y="0"/>
                </a:moveTo>
                <a:lnTo>
                  <a:pt x="4330022" y="0"/>
                </a:lnTo>
                <a:lnTo>
                  <a:pt x="4330022" y="4345825"/>
                </a:lnTo>
                <a:lnTo>
                  <a:pt x="0" y="4345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3051560" y="6658715"/>
            <a:ext cx="3715957" cy="7023287"/>
          </a:xfrm>
          <a:custGeom>
            <a:avLst/>
            <a:gdLst/>
            <a:ahLst/>
            <a:cxnLst/>
            <a:rect r="r" b="b" t="t" l="l"/>
            <a:pathLst>
              <a:path h="7023287" w="3715957">
                <a:moveTo>
                  <a:pt x="0" y="0"/>
                </a:moveTo>
                <a:lnTo>
                  <a:pt x="3715957" y="0"/>
                </a:lnTo>
                <a:lnTo>
                  <a:pt x="3715957" y="7023287"/>
                </a:lnTo>
                <a:lnTo>
                  <a:pt x="0" y="70232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33013" y="745588"/>
            <a:ext cx="3955528" cy="2962828"/>
          </a:xfrm>
          <a:custGeom>
            <a:avLst/>
            <a:gdLst/>
            <a:ahLst/>
            <a:cxnLst/>
            <a:rect r="r" b="b" t="t" l="l"/>
            <a:pathLst>
              <a:path h="2962828" w="3955528">
                <a:moveTo>
                  <a:pt x="0" y="0"/>
                </a:moveTo>
                <a:lnTo>
                  <a:pt x="3955528" y="0"/>
                </a:lnTo>
                <a:lnTo>
                  <a:pt x="3955528" y="2962828"/>
                </a:lnTo>
                <a:lnTo>
                  <a:pt x="0" y="29628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33013" y="7286625"/>
            <a:ext cx="4018640" cy="2883734"/>
          </a:xfrm>
          <a:custGeom>
            <a:avLst/>
            <a:gdLst/>
            <a:ahLst/>
            <a:cxnLst/>
            <a:rect r="r" b="b" t="t" l="l"/>
            <a:pathLst>
              <a:path h="2883734" w="4018640">
                <a:moveTo>
                  <a:pt x="0" y="0"/>
                </a:moveTo>
                <a:lnTo>
                  <a:pt x="4018640" y="0"/>
                </a:lnTo>
                <a:lnTo>
                  <a:pt x="4018640" y="2883734"/>
                </a:lnTo>
                <a:lnTo>
                  <a:pt x="0" y="28837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4070" t="0" r="-1407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44275" y="1357687"/>
            <a:ext cx="8199725" cy="179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39"/>
              </a:lnSpc>
            </a:pPr>
            <a:r>
              <a:rPr lang="en-US" sz="6399">
                <a:solidFill>
                  <a:srgbClr val="0EEAE2"/>
                </a:solidFill>
                <a:latin typeface="Open Sans Bold"/>
              </a:rPr>
              <a:t>3-D MODEL EQUIPMENT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2261" y="4543425"/>
            <a:ext cx="3651601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0CC0FF"/>
                </a:solidFill>
                <a:latin typeface="Cooper Hewitt"/>
              </a:rPr>
              <a:t>RESISTOR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2261" y="6124575"/>
            <a:ext cx="3651601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0CC0FF"/>
                </a:solidFill>
                <a:latin typeface="Cooper Hewitt"/>
              </a:rPr>
              <a:t>CAPACITOR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2261" y="7331681"/>
            <a:ext cx="3651601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0CC0FF"/>
                </a:solidFill>
                <a:latin typeface="Cooper Hewitt"/>
              </a:rPr>
              <a:t>BREAD BOARD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086350"/>
            <a:ext cx="1189305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150">
                <a:solidFill>
                  <a:srgbClr val="C4D7DD"/>
                </a:solidFill>
                <a:latin typeface="PT Sans"/>
              </a:rPr>
              <a:t>Axial, radial, and surface mount resistors, with various color bands to indicate resistance values.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772275"/>
            <a:ext cx="1189305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150">
                <a:solidFill>
                  <a:srgbClr val="C4D7DD"/>
                </a:solidFill>
                <a:latin typeface="PT Sans"/>
              </a:rPr>
              <a:t>With different polarities, capacitance values, and voltage ratings.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7988906"/>
            <a:ext cx="8393072" cy="1548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35"/>
              </a:lnSpc>
            </a:pPr>
            <a:r>
              <a:rPr lang="en-US" sz="2953" spc="147">
                <a:solidFill>
                  <a:srgbClr val="C4D7DD"/>
                </a:solidFill>
                <a:latin typeface="PT Sans"/>
              </a:rPr>
              <a:t>A 3D model of a standard breadboard for prototyping circuits, featuring interconnected rows and columns.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503728"/>
            <a:ext cx="910895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T Sans"/>
              </a:rPr>
              <a:t>Here are some essential 3D equipment models typically found in such labs: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69563" y="0"/>
            <a:ext cx="9886758" cy="11902794"/>
          </a:xfrm>
          <a:custGeom>
            <a:avLst/>
            <a:gdLst/>
            <a:ahLst/>
            <a:cxnLst/>
            <a:rect r="r" b="b" t="t" l="l"/>
            <a:pathLst>
              <a:path h="11902794" w="9886758">
                <a:moveTo>
                  <a:pt x="0" y="0"/>
                </a:moveTo>
                <a:lnTo>
                  <a:pt x="9886758" y="0"/>
                </a:lnTo>
                <a:lnTo>
                  <a:pt x="9886758" y="11902794"/>
                </a:lnTo>
                <a:lnTo>
                  <a:pt x="0" y="11902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91164" y="1222032"/>
            <a:ext cx="7821549" cy="8229600"/>
          </a:xfrm>
          <a:custGeom>
            <a:avLst/>
            <a:gdLst/>
            <a:ahLst/>
            <a:cxnLst/>
            <a:rect r="r" b="b" t="t" l="l"/>
            <a:pathLst>
              <a:path h="8229600" w="7821549">
                <a:moveTo>
                  <a:pt x="0" y="0"/>
                </a:moveTo>
                <a:lnTo>
                  <a:pt x="7821549" y="0"/>
                </a:lnTo>
                <a:lnTo>
                  <a:pt x="782154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60301" y="-8038452"/>
            <a:ext cx="14528021" cy="16639107"/>
          </a:xfrm>
          <a:custGeom>
            <a:avLst/>
            <a:gdLst/>
            <a:ahLst/>
            <a:cxnLst/>
            <a:rect r="r" b="b" t="t" l="l"/>
            <a:pathLst>
              <a:path h="16639107" w="14528021">
                <a:moveTo>
                  <a:pt x="0" y="0"/>
                </a:moveTo>
                <a:lnTo>
                  <a:pt x="14528020" y="0"/>
                </a:lnTo>
                <a:lnTo>
                  <a:pt x="14528020" y="16639107"/>
                </a:lnTo>
                <a:lnTo>
                  <a:pt x="0" y="16639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94289" y="-2449234"/>
            <a:ext cx="4330022" cy="4345825"/>
          </a:xfrm>
          <a:custGeom>
            <a:avLst/>
            <a:gdLst/>
            <a:ahLst/>
            <a:cxnLst/>
            <a:rect r="r" b="b" t="t" l="l"/>
            <a:pathLst>
              <a:path h="4345825" w="4330022">
                <a:moveTo>
                  <a:pt x="0" y="0"/>
                </a:moveTo>
                <a:lnTo>
                  <a:pt x="4330022" y="0"/>
                </a:lnTo>
                <a:lnTo>
                  <a:pt x="4330022" y="4345825"/>
                </a:lnTo>
                <a:lnTo>
                  <a:pt x="0" y="4345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93300" y="1085850"/>
            <a:ext cx="6066300" cy="179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39"/>
              </a:lnSpc>
            </a:pPr>
            <a:r>
              <a:rPr lang="en-US" sz="6399">
                <a:solidFill>
                  <a:srgbClr val="0EEAE2"/>
                </a:solidFill>
                <a:latin typeface="Open Sans Bold"/>
              </a:rPr>
              <a:t>INTERACTIVE FEATURE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285705"/>
            <a:ext cx="8662464" cy="531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T Sans"/>
              </a:rPr>
              <a:t>A Implement interactive features through scripting or built-in tools to allow users to pick up, move, and connect components to build circuits. 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T Sans"/>
              </a:rPr>
              <a:t>Integrate circuit simulation capabilities to enable real-time modifications and observation of circuit behavior. 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T Sans"/>
              </a:rPr>
              <a:t>Provide immediate feedback on circuit performance with visual indicators and interactive displays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-2842259" y="6148512"/>
            <a:ext cx="3715957" cy="7023287"/>
          </a:xfrm>
          <a:custGeom>
            <a:avLst/>
            <a:gdLst/>
            <a:ahLst/>
            <a:cxnLst/>
            <a:rect r="r" b="b" t="t" l="l"/>
            <a:pathLst>
              <a:path h="7023287" w="3715957">
                <a:moveTo>
                  <a:pt x="0" y="0"/>
                </a:moveTo>
                <a:lnTo>
                  <a:pt x="3715957" y="0"/>
                </a:lnTo>
                <a:lnTo>
                  <a:pt x="3715957" y="7023287"/>
                </a:lnTo>
                <a:lnTo>
                  <a:pt x="0" y="70232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246932">
            <a:off x="7361510" y="-7621900"/>
            <a:ext cx="14528021" cy="16639107"/>
          </a:xfrm>
          <a:custGeom>
            <a:avLst/>
            <a:gdLst/>
            <a:ahLst/>
            <a:cxnLst/>
            <a:rect r="r" b="b" t="t" l="l"/>
            <a:pathLst>
              <a:path h="16639107" w="14528021">
                <a:moveTo>
                  <a:pt x="0" y="0"/>
                </a:moveTo>
                <a:lnTo>
                  <a:pt x="14528020" y="0"/>
                </a:lnTo>
                <a:lnTo>
                  <a:pt x="14528020" y="16639107"/>
                </a:lnTo>
                <a:lnTo>
                  <a:pt x="0" y="16639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93400" y="6275487"/>
            <a:ext cx="6502340" cy="3267426"/>
          </a:xfrm>
          <a:custGeom>
            <a:avLst/>
            <a:gdLst/>
            <a:ahLst/>
            <a:cxnLst/>
            <a:rect r="r" b="b" t="t" l="l"/>
            <a:pathLst>
              <a:path h="3267426" w="6502340">
                <a:moveTo>
                  <a:pt x="0" y="0"/>
                </a:moveTo>
                <a:lnTo>
                  <a:pt x="6502340" y="0"/>
                </a:lnTo>
                <a:lnTo>
                  <a:pt x="6502340" y="3267426"/>
                </a:lnTo>
                <a:lnTo>
                  <a:pt x="0" y="3267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74350" y="7210687"/>
            <a:ext cx="6502340" cy="3267426"/>
          </a:xfrm>
          <a:custGeom>
            <a:avLst/>
            <a:gdLst/>
            <a:ahLst/>
            <a:cxnLst/>
            <a:rect r="r" b="b" t="t" l="l"/>
            <a:pathLst>
              <a:path h="3267426" w="6502340">
                <a:moveTo>
                  <a:pt x="0" y="0"/>
                </a:moveTo>
                <a:lnTo>
                  <a:pt x="6502340" y="0"/>
                </a:lnTo>
                <a:lnTo>
                  <a:pt x="6502340" y="3267426"/>
                </a:lnTo>
                <a:lnTo>
                  <a:pt x="0" y="3267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78885" y="1028700"/>
            <a:ext cx="5297805" cy="8229600"/>
          </a:xfrm>
          <a:custGeom>
            <a:avLst/>
            <a:gdLst/>
            <a:ahLst/>
            <a:cxnLst/>
            <a:rect r="r" b="b" t="t" l="l"/>
            <a:pathLst>
              <a:path h="8229600" w="5297805">
                <a:moveTo>
                  <a:pt x="0" y="0"/>
                </a:moveTo>
                <a:lnTo>
                  <a:pt x="5297805" y="0"/>
                </a:lnTo>
                <a:lnTo>
                  <a:pt x="52978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214689">
            <a:off x="751556" y="5729205"/>
            <a:ext cx="4822976" cy="9115590"/>
          </a:xfrm>
          <a:custGeom>
            <a:avLst/>
            <a:gdLst/>
            <a:ahLst/>
            <a:cxnLst/>
            <a:rect r="r" b="b" t="t" l="l"/>
            <a:pathLst>
              <a:path h="9115590" w="4822976">
                <a:moveTo>
                  <a:pt x="0" y="0"/>
                </a:moveTo>
                <a:lnTo>
                  <a:pt x="4822975" y="0"/>
                </a:lnTo>
                <a:lnTo>
                  <a:pt x="4822975" y="9115590"/>
                </a:lnTo>
                <a:lnTo>
                  <a:pt x="0" y="91155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063776">
            <a:off x="-329613" y="-3511643"/>
            <a:ext cx="3715957" cy="7023287"/>
          </a:xfrm>
          <a:custGeom>
            <a:avLst/>
            <a:gdLst/>
            <a:ahLst/>
            <a:cxnLst/>
            <a:rect r="r" b="b" t="t" l="l"/>
            <a:pathLst>
              <a:path h="7023287" w="3715957">
                <a:moveTo>
                  <a:pt x="0" y="0"/>
                </a:moveTo>
                <a:lnTo>
                  <a:pt x="3715957" y="0"/>
                </a:lnTo>
                <a:lnTo>
                  <a:pt x="3715957" y="7023286"/>
                </a:lnTo>
                <a:lnTo>
                  <a:pt x="0" y="70232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11201" y="1292539"/>
            <a:ext cx="12031450" cy="175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19"/>
              </a:lnSpc>
            </a:pPr>
            <a:r>
              <a:rPr lang="en-US" sz="10299">
                <a:solidFill>
                  <a:srgbClr val="10E1E6"/>
                </a:solidFill>
                <a:latin typeface="Open Sans Bold"/>
              </a:rPr>
              <a:t>COLLABORATION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1577" y="3295500"/>
            <a:ext cx="10632993" cy="6581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479" indent="-367239" lvl="1">
              <a:lnSpc>
                <a:spcPts val="4762"/>
              </a:lnSpc>
              <a:buFont typeface="Arial"/>
              <a:buChar char="•"/>
            </a:pPr>
            <a:r>
              <a:rPr lang="en-US" sz="3401">
                <a:solidFill>
                  <a:srgbClr val="FFFFFF"/>
                </a:solidFill>
                <a:latin typeface="PT Sans Bold"/>
              </a:rPr>
              <a:t>Multi-User Support:</a:t>
            </a:r>
            <a:r>
              <a:rPr lang="en-US" sz="3401">
                <a:solidFill>
                  <a:srgbClr val="FFFFFF"/>
                </a:solidFill>
                <a:latin typeface="PT Sans"/>
              </a:rPr>
              <a:t>  The platform allows real-time collaboration without significant lag or performance issues.</a:t>
            </a:r>
          </a:p>
          <a:p>
            <a:pPr marL="734479" indent="-367239" lvl="1">
              <a:lnSpc>
                <a:spcPts val="4762"/>
              </a:lnSpc>
              <a:buFont typeface="Arial"/>
              <a:buChar char="•"/>
            </a:pPr>
            <a:r>
              <a:rPr lang="en-US" sz="3401">
                <a:solidFill>
                  <a:srgbClr val="FFFFFF"/>
                </a:solidFill>
                <a:latin typeface="PT Sans Bold"/>
              </a:rPr>
              <a:t>Shared Circuit Building:</a:t>
            </a:r>
            <a:r>
              <a:rPr lang="en-US" sz="3401">
                <a:solidFill>
                  <a:srgbClr val="FFFFFF"/>
                </a:solidFill>
                <a:latin typeface="PT Sans"/>
              </a:rPr>
              <a:t>  Multiple users should be able to pick up and make connections and see each other's actions in real-time.</a:t>
            </a:r>
          </a:p>
          <a:p>
            <a:pPr marL="734479" indent="-367239" lvl="1">
              <a:lnSpc>
                <a:spcPts val="4762"/>
              </a:lnSpc>
              <a:buFont typeface="Arial"/>
              <a:buChar char="•"/>
            </a:pPr>
            <a:r>
              <a:rPr lang="en-US" sz="3401">
                <a:solidFill>
                  <a:srgbClr val="FFFFFF"/>
                </a:solidFill>
                <a:latin typeface="PT Sans Bold"/>
              </a:rPr>
              <a:t>Communication Tools: </a:t>
            </a:r>
            <a:r>
              <a:rPr lang="en-US" sz="3401">
                <a:solidFill>
                  <a:srgbClr val="FFFFFF"/>
                </a:solidFill>
                <a:latin typeface="PT Sans"/>
              </a:rPr>
              <a:t> Allowing users to communicate with each other while working on circuits.</a:t>
            </a:r>
          </a:p>
          <a:p>
            <a:pPr marL="734479" indent="-367239" lvl="1">
              <a:lnSpc>
                <a:spcPts val="4762"/>
              </a:lnSpc>
              <a:buFont typeface="Arial"/>
              <a:buChar char="•"/>
            </a:pPr>
          </a:p>
          <a:p>
            <a:pPr marL="734479" indent="-367239" lvl="1">
              <a:lnSpc>
                <a:spcPts val="4762"/>
              </a:lnSpc>
              <a:buFont typeface="Arial"/>
              <a:buChar char="•"/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19887" y="-1094622"/>
            <a:ext cx="12100013" cy="14567360"/>
          </a:xfrm>
          <a:custGeom>
            <a:avLst/>
            <a:gdLst/>
            <a:ahLst/>
            <a:cxnLst/>
            <a:rect r="r" b="b" t="t" l="l"/>
            <a:pathLst>
              <a:path h="14567360" w="12100013">
                <a:moveTo>
                  <a:pt x="0" y="0"/>
                </a:moveTo>
                <a:lnTo>
                  <a:pt x="12100013" y="0"/>
                </a:lnTo>
                <a:lnTo>
                  <a:pt x="12100013" y="14567360"/>
                </a:lnTo>
                <a:lnTo>
                  <a:pt x="0" y="14567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73789" y="1896591"/>
            <a:ext cx="7841000" cy="6292403"/>
          </a:xfrm>
          <a:custGeom>
            <a:avLst/>
            <a:gdLst/>
            <a:ahLst/>
            <a:cxnLst/>
            <a:rect r="r" b="b" t="t" l="l"/>
            <a:pathLst>
              <a:path h="6292403" w="7841000">
                <a:moveTo>
                  <a:pt x="0" y="0"/>
                </a:moveTo>
                <a:lnTo>
                  <a:pt x="7841000" y="0"/>
                </a:lnTo>
                <a:lnTo>
                  <a:pt x="7841000" y="6292403"/>
                </a:lnTo>
                <a:lnTo>
                  <a:pt x="0" y="62924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48920" y="-9260637"/>
            <a:ext cx="14528021" cy="16639107"/>
          </a:xfrm>
          <a:custGeom>
            <a:avLst/>
            <a:gdLst/>
            <a:ahLst/>
            <a:cxnLst/>
            <a:rect r="r" b="b" t="t" l="l"/>
            <a:pathLst>
              <a:path h="16639107" w="14528021">
                <a:moveTo>
                  <a:pt x="0" y="0"/>
                </a:moveTo>
                <a:lnTo>
                  <a:pt x="14528021" y="0"/>
                </a:lnTo>
                <a:lnTo>
                  <a:pt x="14528021" y="16639107"/>
                </a:lnTo>
                <a:lnTo>
                  <a:pt x="0" y="166391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94289" y="-2449234"/>
            <a:ext cx="4330022" cy="4345825"/>
          </a:xfrm>
          <a:custGeom>
            <a:avLst/>
            <a:gdLst/>
            <a:ahLst/>
            <a:cxnLst/>
            <a:rect r="r" b="b" t="t" l="l"/>
            <a:pathLst>
              <a:path h="4345825" w="4330022">
                <a:moveTo>
                  <a:pt x="0" y="0"/>
                </a:moveTo>
                <a:lnTo>
                  <a:pt x="4330022" y="0"/>
                </a:lnTo>
                <a:lnTo>
                  <a:pt x="4330022" y="4345825"/>
                </a:lnTo>
                <a:lnTo>
                  <a:pt x="0" y="43458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5401321" y="6318735"/>
            <a:ext cx="3715957" cy="7023287"/>
          </a:xfrm>
          <a:custGeom>
            <a:avLst/>
            <a:gdLst/>
            <a:ahLst/>
            <a:cxnLst/>
            <a:rect r="r" b="b" t="t" l="l"/>
            <a:pathLst>
              <a:path h="7023287" w="3715957">
                <a:moveTo>
                  <a:pt x="0" y="0"/>
                </a:moveTo>
                <a:lnTo>
                  <a:pt x="3715958" y="0"/>
                </a:lnTo>
                <a:lnTo>
                  <a:pt x="3715958" y="7023287"/>
                </a:lnTo>
                <a:lnTo>
                  <a:pt x="0" y="70232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255016"/>
            <a:ext cx="7322958" cy="2681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39"/>
              </a:lnSpc>
            </a:pPr>
            <a:r>
              <a:rPr lang="en-US" sz="6399">
                <a:solidFill>
                  <a:srgbClr val="0EEAE2"/>
                </a:solidFill>
                <a:latin typeface="Open Sans Bold"/>
              </a:rPr>
              <a:t>INTEGRATION OF LEARNING RESOURCES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6017" y="3972504"/>
            <a:ext cx="9806064" cy="5793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PT Sans Bold"/>
              </a:rPr>
              <a:t>Digital Resource Repository</a:t>
            </a:r>
            <a:r>
              <a:rPr lang="en-US" sz="3299">
                <a:solidFill>
                  <a:srgbClr val="FFFFFF"/>
                </a:solidFill>
                <a:latin typeface="PT Sans"/>
              </a:rPr>
              <a:t>: Create a central repository within the metaverse lab to store learning materials such as digital textbooks, guides, circuit diagrams, and reference documents. </a:t>
            </a:r>
          </a:p>
          <a:p>
            <a:pPr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PT Sans Bold"/>
              </a:rPr>
              <a:t>Interactive Displays:</a:t>
            </a:r>
            <a:r>
              <a:rPr lang="en-US" sz="3299">
                <a:solidFill>
                  <a:srgbClr val="FFFFFF"/>
                </a:solidFill>
                <a:latin typeface="PT Sans"/>
              </a:rPr>
              <a:t> allows learners to refer to materials while building circuits and experimenting. </a:t>
            </a:r>
          </a:p>
          <a:p>
            <a:pPr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PT Sans Bold"/>
              </a:rPr>
              <a:t>User Annotations:</a:t>
            </a:r>
            <a:r>
              <a:rPr lang="en-US" sz="3299">
                <a:solidFill>
                  <a:srgbClr val="FFFFFF"/>
                </a:solidFill>
                <a:latin typeface="PT Sans"/>
              </a:rPr>
              <a:t> Enable users to add personal annotations or notes to the learning resources they find helpful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356006" y="2080309"/>
            <a:ext cx="7476565" cy="3917739"/>
          </a:xfrm>
          <a:custGeom>
            <a:avLst/>
            <a:gdLst/>
            <a:ahLst/>
            <a:cxnLst/>
            <a:rect r="r" b="b" t="t" l="l"/>
            <a:pathLst>
              <a:path h="3917739" w="7476565">
                <a:moveTo>
                  <a:pt x="0" y="0"/>
                </a:moveTo>
                <a:lnTo>
                  <a:pt x="7476565" y="0"/>
                </a:lnTo>
                <a:lnTo>
                  <a:pt x="7476565" y="3917739"/>
                </a:lnTo>
                <a:lnTo>
                  <a:pt x="0" y="39177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400" t="0" r="-240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95040">
            <a:off x="-1404756" y="-2368406"/>
            <a:ext cx="6835712" cy="8229600"/>
          </a:xfrm>
          <a:custGeom>
            <a:avLst/>
            <a:gdLst/>
            <a:ahLst/>
            <a:cxnLst/>
            <a:rect r="r" b="b" t="t" l="l"/>
            <a:pathLst>
              <a:path h="8229600" w="6835712">
                <a:moveTo>
                  <a:pt x="0" y="0"/>
                </a:moveTo>
                <a:lnTo>
                  <a:pt x="6835712" y="0"/>
                </a:lnTo>
                <a:lnTo>
                  <a:pt x="68357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749199" y="-1765250"/>
            <a:ext cx="3715957" cy="7023287"/>
          </a:xfrm>
          <a:custGeom>
            <a:avLst/>
            <a:gdLst/>
            <a:ahLst/>
            <a:cxnLst/>
            <a:rect r="r" b="b" t="t" l="l"/>
            <a:pathLst>
              <a:path h="7023287" w="3715957">
                <a:moveTo>
                  <a:pt x="0" y="0"/>
                </a:moveTo>
                <a:lnTo>
                  <a:pt x="3715957" y="0"/>
                </a:lnTo>
                <a:lnTo>
                  <a:pt x="3715957" y="7023287"/>
                </a:lnTo>
                <a:lnTo>
                  <a:pt x="0" y="7023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94205" y="6251080"/>
            <a:ext cx="6362509" cy="8229600"/>
          </a:xfrm>
          <a:custGeom>
            <a:avLst/>
            <a:gdLst/>
            <a:ahLst/>
            <a:cxnLst/>
            <a:rect r="r" b="b" t="t" l="l"/>
            <a:pathLst>
              <a:path h="8229600" w="6362509">
                <a:moveTo>
                  <a:pt x="0" y="0"/>
                </a:moveTo>
                <a:lnTo>
                  <a:pt x="6362510" y="0"/>
                </a:lnTo>
                <a:lnTo>
                  <a:pt x="63625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26050" y="8523110"/>
            <a:ext cx="3533227" cy="2890822"/>
          </a:xfrm>
          <a:custGeom>
            <a:avLst/>
            <a:gdLst/>
            <a:ahLst/>
            <a:cxnLst/>
            <a:rect r="r" b="b" t="t" l="l"/>
            <a:pathLst>
              <a:path h="2890822" w="3533227">
                <a:moveTo>
                  <a:pt x="0" y="0"/>
                </a:moveTo>
                <a:lnTo>
                  <a:pt x="3533227" y="0"/>
                </a:lnTo>
                <a:lnTo>
                  <a:pt x="3533227" y="2890823"/>
                </a:lnTo>
                <a:lnTo>
                  <a:pt x="0" y="2890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28290" y="-3355050"/>
            <a:ext cx="7185469" cy="8229600"/>
          </a:xfrm>
          <a:custGeom>
            <a:avLst/>
            <a:gdLst/>
            <a:ahLst/>
            <a:cxnLst/>
            <a:rect r="r" b="b" t="t" l="l"/>
            <a:pathLst>
              <a:path h="8229600" w="7185469">
                <a:moveTo>
                  <a:pt x="0" y="0"/>
                </a:moveTo>
                <a:lnTo>
                  <a:pt x="7185470" y="0"/>
                </a:lnTo>
                <a:lnTo>
                  <a:pt x="71854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5299" y="5748941"/>
            <a:ext cx="11542348" cy="4616939"/>
          </a:xfrm>
          <a:custGeom>
            <a:avLst/>
            <a:gdLst/>
            <a:ahLst/>
            <a:cxnLst/>
            <a:rect r="r" b="b" t="t" l="l"/>
            <a:pathLst>
              <a:path h="4616939" w="11542348">
                <a:moveTo>
                  <a:pt x="0" y="0"/>
                </a:moveTo>
                <a:lnTo>
                  <a:pt x="11542348" y="0"/>
                </a:lnTo>
                <a:lnTo>
                  <a:pt x="11542348" y="4616939"/>
                </a:lnTo>
                <a:lnTo>
                  <a:pt x="0" y="46169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507049" y="1121700"/>
            <a:ext cx="6122668" cy="851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PT Sans Bold"/>
              </a:rPr>
              <a:t>Secure Socket Layer (SSL) Certificates</a:t>
            </a:r>
            <a:r>
              <a:rPr lang="en-US" sz="3000" spc="150">
                <a:solidFill>
                  <a:srgbClr val="FFFFFF"/>
                </a:solidFill>
                <a:latin typeface="PT Sans"/>
              </a:rPr>
              <a:t>: SSL certificates ensure encrypted communication between users and the metaverse platform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PT Sans Bold"/>
              </a:rPr>
              <a:t>Virtual Private Network (VPN)</a:t>
            </a:r>
            <a:r>
              <a:rPr lang="en-US" sz="3000" spc="150">
                <a:solidFill>
                  <a:srgbClr val="FFFFFF"/>
                </a:solidFill>
                <a:latin typeface="PT Sans"/>
              </a:rPr>
              <a:t>: A VPN application can secure data transmission by creating encrypted connections between users and the lab 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PT Sans Bold"/>
              </a:rPr>
              <a:t>Security Information and Event Management (SIEM) Tools:</a:t>
            </a:r>
            <a:r>
              <a:rPr lang="en-US" sz="3000" spc="150">
                <a:solidFill>
                  <a:srgbClr val="FFFFFF"/>
                </a:solidFill>
                <a:latin typeface="PT Sans"/>
              </a:rPr>
              <a:t> SIEM applications monitor and analyze log data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73942" y="1727344"/>
            <a:ext cx="7333106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Sifonn"/>
              </a:rPr>
              <a:t>Security Consideration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7866" y="787035"/>
            <a:ext cx="16230600" cy="8182927"/>
          </a:xfrm>
          <a:custGeom>
            <a:avLst/>
            <a:gdLst/>
            <a:ahLst/>
            <a:cxnLst/>
            <a:rect r="r" b="b" t="t" l="l"/>
            <a:pathLst>
              <a:path h="8182927" w="16230600">
                <a:moveTo>
                  <a:pt x="0" y="0"/>
                </a:moveTo>
                <a:lnTo>
                  <a:pt x="16230600" y="0"/>
                </a:lnTo>
                <a:lnTo>
                  <a:pt x="16230600" y="8182927"/>
                </a:lnTo>
                <a:lnTo>
                  <a:pt x="0" y="8182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4209" y="7500505"/>
            <a:ext cx="3940583" cy="346443"/>
          </a:xfrm>
          <a:custGeom>
            <a:avLst/>
            <a:gdLst/>
            <a:ahLst/>
            <a:cxnLst/>
            <a:rect r="r" b="b" t="t" l="l"/>
            <a:pathLst>
              <a:path h="346443" w="3940583">
                <a:moveTo>
                  <a:pt x="0" y="0"/>
                </a:moveTo>
                <a:lnTo>
                  <a:pt x="3940582" y="0"/>
                </a:lnTo>
                <a:lnTo>
                  <a:pt x="3940582" y="346443"/>
                </a:lnTo>
                <a:lnTo>
                  <a:pt x="0" y="3464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3614769" y="8389485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6887969" y="-868815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58541" y="-1897515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518563" y="7314112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1"/>
                </a:lnTo>
                <a:lnTo>
                  <a:pt x="0" y="3795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41629" y="2228567"/>
            <a:ext cx="7202881" cy="5829866"/>
          </a:xfrm>
          <a:custGeom>
            <a:avLst/>
            <a:gdLst/>
            <a:ahLst/>
            <a:cxnLst/>
            <a:rect r="r" b="b" t="t" l="l"/>
            <a:pathLst>
              <a:path h="5829866" w="7202881">
                <a:moveTo>
                  <a:pt x="0" y="0"/>
                </a:moveTo>
                <a:lnTo>
                  <a:pt x="7202881" y="0"/>
                </a:lnTo>
                <a:lnTo>
                  <a:pt x="7202881" y="5829866"/>
                </a:lnTo>
                <a:lnTo>
                  <a:pt x="0" y="58298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89950" y="2610103"/>
            <a:ext cx="7056457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87"/>
              </a:lnSpc>
            </a:pPr>
            <a:r>
              <a:rPr lang="en-US" sz="6399">
                <a:solidFill>
                  <a:srgbClr val="3DEDE8"/>
                </a:solidFill>
                <a:latin typeface="Roboto Condensed Bold"/>
              </a:rPr>
              <a:t>FUTURE SCOPE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61192" y="4215637"/>
            <a:ext cx="8662464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T Sans"/>
              </a:rPr>
              <a:t>Potential improvements to the virtual lab.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T Sans"/>
              </a:rPr>
              <a:t>Integration with emerging technologies. 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T Sans"/>
              </a:rPr>
              <a:t>Scaling up for larger audiences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76468" y="-1683808"/>
            <a:ext cx="12100013" cy="14567360"/>
          </a:xfrm>
          <a:custGeom>
            <a:avLst/>
            <a:gdLst/>
            <a:ahLst/>
            <a:cxnLst/>
            <a:rect r="r" b="b" t="t" l="l"/>
            <a:pathLst>
              <a:path h="14567360" w="12100013">
                <a:moveTo>
                  <a:pt x="0" y="0"/>
                </a:moveTo>
                <a:lnTo>
                  <a:pt x="12100014" y="0"/>
                </a:lnTo>
                <a:lnTo>
                  <a:pt x="12100014" y="14567360"/>
                </a:lnTo>
                <a:lnTo>
                  <a:pt x="0" y="14567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02659" y="-3153467"/>
            <a:ext cx="4330022" cy="4345825"/>
          </a:xfrm>
          <a:custGeom>
            <a:avLst/>
            <a:gdLst/>
            <a:ahLst/>
            <a:cxnLst/>
            <a:rect r="r" b="b" t="t" l="l"/>
            <a:pathLst>
              <a:path h="4345825" w="4330022">
                <a:moveTo>
                  <a:pt x="0" y="0"/>
                </a:moveTo>
                <a:lnTo>
                  <a:pt x="4330022" y="0"/>
                </a:lnTo>
                <a:lnTo>
                  <a:pt x="4330022" y="4345825"/>
                </a:lnTo>
                <a:lnTo>
                  <a:pt x="0" y="4345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1495627" y="5583948"/>
            <a:ext cx="3715957" cy="7023287"/>
          </a:xfrm>
          <a:custGeom>
            <a:avLst/>
            <a:gdLst/>
            <a:ahLst/>
            <a:cxnLst/>
            <a:rect r="r" b="b" t="t" l="l"/>
            <a:pathLst>
              <a:path h="7023287" w="3715957">
                <a:moveTo>
                  <a:pt x="0" y="0"/>
                </a:moveTo>
                <a:lnTo>
                  <a:pt x="3715958" y="0"/>
                </a:lnTo>
                <a:lnTo>
                  <a:pt x="3715958" y="7023287"/>
                </a:lnTo>
                <a:lnTo>
                  <a:pt x="0" y="7023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3153467"/>
            <a:ext cx="8840159" cy="5526619"/>
          </a:xfrm>
          <a:custGeom>
            <a:avLst/>
            <a:gdLst/>
            <a:ahLst/>
            <a:cxnLst/>
            <a:rect r="r" b="b" t="t" l="l"/>
            <a:pathLst>
              <a:path h="5526619" w="8840159">
                <a:moveTo>
                  <a:pt x="0" y="0"/>
                </a:moveTo>
                <a:lnTo>
                  <a:pt x="8840159" y="0"/>
                </a:lnTo>
                <a:lnTo>
                  <a:pt x="8840159" y="5526619"/>
                </a:lnTo>
                <a:lnTo>
                  <a:pt x="0" y="55266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44275" y="1357687"/>
            <a:ext cx="8199725" cy="179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39"/>
              </a:lnSpc>
            </a:pPr>
            <a:r>
              <a:rPr lang="en-US" sz="6399">
                <a:solidFill>
                  <a:srgbClr val="0EEAE2"/>
                </a:solidFill>
                <a:latin typeface="Open Sans Bold"/>
              </a:rPr>
              <a:t>OHM'S LAW VERIFICATION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1624" y="3503728"/>
            <a:ext cx="8801874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T Sans"/>
              </a:rPr>
              <a:t>Our first step towards digital circuit lab in metaverse will be to perform the verification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T Sans"/>
              </a:rPr>
              <a:t>      of ohm's law. 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T Sans"/>
              </a:rPr>
              <a:t>The code file is attached in: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T Sans"/>
              </a:rPr>
              <a:t>    </a:t>
            </a:r>
            <a:r>
              <a:rPr lang="en-US" sz="3000" u="sng">
                <a:solidFill>
                  <a:srgbClr val="FFFFFF"/>
                </a:solidFill>
                <a:latin typeface="PT Sans"/>
                <a:hlinkClick r:id="rId8" tooltip="https://github.com/Himanshiprajapati/MetaCircuit-Innovation"/>
              </a:rPr>
              <a:t>https://github.com/Himanshiprajapati/MetaCircuit-Innovation</a:t>
            </a:r>
          </a:p>
          <a:p>
            <a:pPr>
              <a:lnSpc>
                <a:spcPts val="4200"/>
              </a:lnSpc>
            </a:pPr>
            <a:r>
              <a:rPr lang="en-US" sz="3000" u="sng">
                <a:solidFill>
                  <a:srgbClr val="FFFFFF"/>
                </a:solidFill>
                <a:latin typeface="PT Sans"/>
                <a:hlinkClick r:id="rId9" tooltip="https://github.com/Himanshiprajapati/MetaCircuit-Innovation"/>
              </a:rPr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22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8182927"/>
          </a:xfrm>
          <a:custGeom>
            <a:avLst/>
            <a:gdLst/>
            <a:ahLst/>
            <a:cxnLst/>
            <a:rect r="r" b="b" t="t" l="l"/>
            <a:pathLst>
              <a:path h="8182927" w="16230600">
                <a:moveTo>
                  <a:pt x="0" y="0"/>
                </a:moveTo>
                <a:lnTo>
                  <a:pt x="16230600" y="0"/>
                </a:lnTo>
                <a:lnTo>
                  <a:pt x="16230600" y="8182927"/>
                </a:lnTo>
                <a:lnTo>
                  <a:pt x="0" y="8182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4209" y="7500505"/>
            <a:ext cx="3940583" cy="346443"/>
          </a:xfrm>
          <a:custGeom>
            <a:avLst/>
            <a:gdLst/>
            <a:ahLst/>
            <a:cxnLst/>
            <a:rect r="r" b="b" t="t" l="l"/>
            <a:pathLst>
              <a:path h="346443" w="3940583">
                <a:moveTo>
                  <a:pt x="0" y="0"/>
                </a:moveTo>
                <a:lnTo>
                  <a:pt x="3940582" y="0"/>
                </a:lnTo>
                <a:lnTo>
                  <a:pt x="3940582" y="346443"/>
                </a:lnTo>
                <a:lnTo>
                  <a:pt x="0" y="3464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3614769" y="8389485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6887969" y="-868815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58541" y="-1897515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518563" y="7314112"/>
            <a:ext cx="5520044" cy="3795030"/>
          </a:xfrm>
          <a:custGeom>
            <a:avLst/>
            <a:gdLst/>
            <a:ahLst/>
            <a:cxnLst/>
            <a:rect r="r" b="b" t="t" l="l"/>
            <a:pathLst>
              <a:path h="3795030" w="5520044">
                <a:moveTo>
                  <a:pt x="0" y="0"/>
                </a:moveTo>
                <a:lnTo>
                  <a:pt x="5520044" y="0"/>
                </a:lnTo>
                <a:lnTo>
                  <a:pt x="5520044" y="3795031"/>
                </a:lnTo>
                <a:lnTo>
                  <a:pt x="0" y="3795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48400" y="4660753"/>
            <a:ext cx="8736119" cy="3983394"/>
          </a:xfrm>
          <a:custGeom>
            <a:avLst/>
            <a:gdLst/>
            <a:ahLst/>
            <a:cxnLst/>
            <a:rect r="r" b="b" t="t" l="l"/>
            <a:pathLst>
              <a:path h="3983394" w="8736119">
                <a:moveTo>
                  <a:pt x="0" y="0"/>
                </a:moveTo>
                <a:lnTo>
                  <a:pt x="8736119" y="0"/>
                </a:lnTo>
                <a:lnTo>
                  <a:pt x="8736119" y="3983394"/>
                </a:lnTo>
                <a:lnTo>
                  <a:pt x="0" y="39833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7123" r="0" b="-15417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82874" y="3473938"/>
            <a:ext cx="12691349" cy="118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79"/>
              </a:lnSpc>
            </a:pPr>
            <a:r>
              <a:rPr lang="en-US" sz="3999" spc="199">
                <a:solidFill>
                  <a:srgbClr val="AEFEFF"/>
                </a:solidFill>
                <a:latin typeface="Roboto Condensed"/>
              </a:rPr>
              <a:t>"The Metaverse is the ultimate virtual playground: </a:t>
            </a:r>
          </a:p>
          <a:p>
            <a:pPr>
              <a:lnSpc>
                <a:spcPts val="4679"/>
              </a:lnSpc>
            </a:pPr>
            <a:r>
              <a:rPr lang="en-US" sz="3999" spc="199">
                <a:solidFill>
                  <a:srgbClr val="AEFEFF"/>
                </a:solidFill>
                <a:latin typeface="Roboto Condensed"/>
              </a:rPr>
              <a:t>A place to explore, learn and discover our own identity."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04679" y="-2166376"/>
            <a:ext cx="14528021" cy="16639107"/>
          </a:xfrm>
          <a:custGeom>
            <a:avLst/>
            <a:gdLst/>
            <a:ahLst/>
            <a:cxnLst/>
            <a:rect r="r" b="b" t="t" l="l"/>
            <a:pathLst>
              <a:path h="16639107" w="14528021">
                <a:moveTo>
                  <a:pt x="0" y="0"/>
                </a:moveTo>
                <a:lnTo>
                  <a:pt x="14528021" y="0"/>
                </a:lnTo>
                <a:lnTo>
                  <a:pt x="14528021" y="16639108"/>
                </a:lnTo>
                <a:lnTo>
                  <a:pt x="0" y="16639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74277" y="1028700"/>
            <a:ext cx="8185023" cy="8229600"/>
          </a:xfrm>
          <a:custGeom>
            <a:avLst/>
            <a:gdLst/>
            <a:ahLst/>
            <a:cxnLst/>
            <a:rect r="r" b="b" t="t" l="l"/>
            <a:pathLst>
              <a:path h="8229600" w="8185023">
                <a:moveTo>
                  <a:pt x="0" y="0"/>
                </a:moveTo>
                <a:lnTo>
                  <a:pt x="8185023" y="0"/>
                </a:lnTo>
                <a:lnTo>
                  <a:pt x="818502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94289" y="-2449234"/>
            <a:ext cx="4330022" cy="4345825"/>
          </a:xfrm>
          <a:custGeom>
            <a:avLst/>
            <a:gdLst/>
            <a:ahLst/>
            <a:cxnLst/>
            <a:rect r="r" b="b" t="t" l="l"/>
            <a:pathLst>
              <a:path h="4345825" w="4330022">
                <a:moveTo>
                  <a:pt x="0" y="0"/>
                </a:moveTo>
                <a:lnTo>
                  <a:pt x="4330022" y="0"/>
                </a:lnTo>
                <a:lnTo>
                  <a:pt x="4330022" y="4345825"/>
                </a:lnTo>
                <a:lnTo>
                  <a:pt x="0" y="4345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094331"/>
            <a:ext cx="6572548" cy="179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39"/>
              </a:lnSpc>
            </a:pPr>
            <a:r>
              <a:rPr lang="en-US" sz="6399">
                <a:solidFill>
                  <a:srgbClr val="0EEAE2"/>
                </a:solidFill>
                <a:latin typeface="Open Sans Bold"/>
              </a:rPr>
              <a:t>GET IN TOUCH</a:t>
            </a:r>
          </a:p>
          <a:p>
            <a:pPr>
              <a:lnSpc>
                <a:spcPts val="7039"/>
              </a:lnSpc>
            </a:pPr>
            <a:r>
              <a:rPr lang="en-US" sz="6399">
                <a:solidFill>
                  <a:srgbClr val="0EEAE2"/>
                </a:solidFill>
                <a:latin typeface="Open Sans Bold"/>
              </a:rPr>
              <a:t>WITH US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6214689">
            <a:off x="41304" y="6700985"/>
            <a:ext cx="3715957" cy="7023287"/>
          </a:xfrm>
          <a:custGeom>
            <a:avLst/>
            <a:gdLst/>
            <a:ahLst/>
            <a:cxnLst/>
            <a:rect r="r" b="b" t="t" l="l"/>
            <a:pathLst>
              <a:path h="7023287" w="3715957">
                <a:moveTo>
                  <a:pt x="0" y="0"/>
                </a:moveTo>
                <a:lnTo>
                  <a:pt x="3715957" y="0"/>
                </a:lnTo>
                <a:lnTo>
                  <a:pt x="3715957" y="7023287"/>
                </a:lnTo>
                <a:lnTo>
                  <a:pt x="0" y="70232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063776">
            <a:off x="625804" y="-3387743"/>
            <a:ext cx="3715957" cy="7023287"/>
          </a:xfrm>
          <a:custGeom>
            <a:avLst/>
            <a:gdLst/>
            <a:ahLst/>
            <a:cxnLst/>
            <a:rect r="r" b="b" t="t" l="l"/>
            <a:pathLst>
              <a:path h="7023287" w="3715957">
                <a:moveTo>
                  <a:pt x="0" y="0"/>
                </a:moveTo>
                <a:lnTo>
                  <a:pt x="3715957" y="0"/>
                </a:lnTo>
                <a:lnTo>
                  <a:pt x="3715957" y="7023287"/>
                </a:lnTo>
                <a:lnTo>
                  <a:pt x="0" y="70232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2979" y="4662488"/>
            <a:ext cx="962025" cy="962025"/>
          </a:xfrm>
          <a:custGeom>
            <a:avLst/>
            <a:gdLst/>
            <a:ahLst/>
            <a:cxnLst/>
            <a:rect r="r" b="b" t="t" l="l"/>
            <a:pathLst>
              <a:path h="962025" w="962025">
                <a:moveTo>
                  <a:pt x="0" y="0"/>
                </a:moveTo>
                <a:lnTo>
                  <a:pt x="962025" y="0"/>
                </a:lnTo>
                <a:lnTo>
                  <a:pt x="962025" y="962024"/>
                </a:lnTo>
                <a:lnTo>
                  <a:pt x="0" y="9620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83783" y="4423512"/>
            <a:ext cx="3651601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150">
                <a:solidFill>
                  <a:srgbClr val="0CC0FF"/>
                </a:solidFill>
                <a:latin typeface="Cooper Hewitt"/>
              </a:rPr>
              <a:t>E- MAIL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83783" y="5162795"/>
            <a:ext cx="6660217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150" u="sng">
                <a:solidFill>
                  <a:srgbClr val="FFFFFF"/>
                </a:solidFill>
                <a:latin typeface="PT Sans"/>
                <a:hlinkClick r:id="rId10" tooltip="mailto:phimanshi379@gmail.com"/>
              </a:rPr>
              <a:t>phimanshi379@gmail.com</a:t>
            </a:r>
          </a:p>
          <a:p>
            <a:pPr>
              <a:lnSpc>
                <a:spcPts val="4200"/>
              </a:lnSpc>
            </a:pPr>
            <a:r>
              <a:rPr lang="en-US" sz="3000" spc="150" u="sng">
                <a:solidFill>
                  <a:srgbClr val="FFFFFF"/>
                </a:solidFill>
                <a:latin typeface="PT Sans"/>
                <a:hlinkClick r:id="rId11" tooltip="mailto:pjha285001@gmail.com"/>
              </a:rPr>
              <a:t>pjha285001@gmail.com</a:t>
            </a:r>
          </a:p>
          <a:p>
            <a:pPr>
              <a:lnSpc>
                <a:spcPts val="4200"/>
              </a:lnSpc>
            </a:pPr>
            <a:r>
              <a:rPr lang="en-US" sz="3000" spc="150" u="sng">
                <a:solidFill>
                  <a:srgbClr val="FFFFFF"/>
                </a:solidFill>
                <a:latin typeface="PT Sans"/>
                <a:hlinkClick r:id="rId12" tooltip="mailto:prachiyadav11102002@gmail.com"/>
              </a:rPr>
              <a:t>prachiyadav11102002@gmail.com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246932">
            <a:off x="7361510" y="-7621900"/>
            <a:ext cx="14528021" cy="16639107"/>
          </a:xfrm>
          <a:custGeom>
            <a:avLst/>
            <a:gdLst/>
            <a:ahLst/>
            <a:cxnLst/>
            <a:rect r="r" b="b" t="t" l="l"/>
            <a:pathLst>
              <a:path h="16639107" w="14528021">
                <a:moveTo>
                  <a:pt x="0" y="0"/>
                </a:moveTo>
                <a:lnTo>
                  <a:pt x="14528020" y="0"/>
                </a:lnTo>
                <a:lnTo>
                  <a:pt x="14528020" y="16639107"/>
                </a:lnTo>
                <a:lnTo>
                  <a:pt x="0" y="16639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93400" y="6275487"/>
            <a:ext cx="6502340" cy="3267426"/>
          </a:xfrm>
          <a:custGeom>
            <a:avLst/>
            <a:gdLst/>
            <a:ahLst/>
            <a:cxnLst/>
            <a:rect r="r" b="b" t="t" l="l"/>
            <a:pathLst>
              <a:path h="3267426" w="6502340">
                <a:moveTo>
                  <a:pt x="0" y="0"/>
                </a:moveTo>
                <a:lnTo>
                  <a:pt x="6502340" y="0"/>
                </a:lnTo>
                <a:lnTo>
                  <a:pt x="6502340" y="3267426"/>
                </a:lnTo>
                <a:lnTo>
                  <a:pt x="0" y="3267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74350" y="7210687"/>
            <a:ext cx="6502340" cy="3267426"/>
          </a:xfrm>
          <a:custGeom>
            <a:avLst/>
            <a:gdLst/>
            <a:ahLst/>
            <a:cxnLst/>
            <a:rect r="r" b="b" t="t" l="l"/>
            <a:pathLst>
              <a:path h="3267426" w="6502340">
                <a:moveTo>
                  <a:pt x="0" y="0"/>
                </a:moveTo>
                <a:lnTo>
                  <a:pt x="6502340" y="0"/>
                </a:lnTo>
                <a:lnTo>
                  <a:pt x="6502340" y="3267426"/>
                </a:lnTo>
                <a:lnTo>
                  <a:pt x="0" y="3267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11247" y="1028700"/>
            <a:ext cx="5297805" cy="8229600"/>
          </a:xfrm>
          <a:custGeom>
            <a:avLst/>
            <a:gdLst/>
            <a:ahLst/>
            <a:cxnLst/>
            <a:rect r="r" b="b" t="t" l="l"/>
            <a:pathLst>
              <a:path h="8229600" w="5297805">
                <a:moveTo>
                  <a:pt x="0" y="0"/>
                </a:moveTo>
                <a:lnTo>
                  <a:pt x="5297805" y="0"/>
                </a:lnTo>
                <a:lnTo>
                  <a:pt x="52978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214689">
            <a:off x="751556" y="5729205"/>
            <a:ext cx="4822976" cy="9115590"/>
          </a:xfrm>
          <a:custGeom>
            <a:avLst/>
            <a:gdLst/>
            <a:ahLst/>
            <a:cxnLst/>
            <a:rect r="r" b="b" t="t" l="l"/>
            <a:pathLst>
              <a:path h="9115590" w="4822976">
                <a:moveTo>
                  <a:pt x="0" y="0"/>
                </a:moveTo>
                <a:lnTo>
                  <a:pt x="4822975" y="0"/>
                </a:lnTo>
                <a:lnTo>
                  <a:pt x="4822975" y="9115590"/>
                </a:lnTo>
                <a:lnTo>
                  <a:pt x="0" y="91155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063776">
            <a:off x="830379" y="-3007818"/>
            <a:ext cx="3715957" cy="7023287"/>
          </a:xfrm>
          <a:custGeom>
            <a:avLst/>
            <a:gdLst/>
            <a:ahLst/>
            <a:cxnLst/>
            <a:rect r="r" b="b" t="t" l="l"/>
            <a:pathLst>
              <a:path h="7023287" w="3715957">
                <a:moveTo>
                  <a:pt x="0" y="0"/>
                </a:moveTo>
                <a:lnTo>
                  <a:pt x="3715957" y="0"/>
                </a:lnTo>
                <a:lnTo>
                  <a:pt x="3715957" y="7023287"/>
                </a:lnTo>
                <a:lnTo>
                  <a:pt x="0" y="7023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169410"/>
            <a:ext cx="9331642" cy="175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19"/>
              </a:lnSpc>
            </a:pPr>
            <a:r>
              <a:rPr lang="en-US" sz="10299">
                <a:solidFill>
                  <a:srgbClr val="10E1E6"/>
                </a:solidFill>
                <a:latin typeface="Open Sa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69549" y="-5632066"/>
            <a:ext cx="9886758" cy="11902794"/>
          </a:xfrm>
          <a:custGeom>
            <a:avLst/>
            <a:gdLst/>
            <a:ahLst/>
            <a:cxnLst/>
            <a:rect r="r" b="b" t="t" l="l"/>
            <a:pathLst>
              <a:path h="11902794" w="9886758">
                <a:moveTo>
                  <a:pt x="0" y="0"/>
                </a:moveTo>
                <a:lnTo>
                  <a:pt x="9886758" y="0"/>
                </a:lnTo>
                <a:lnTo>
                  <a:pt x="9886758" y="11902793"/>
                </a:lnTo>
                <a:lnTo>
                  <a:pt x="0" y="119027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61209" y="-4480714"/>
            <a:ext cx="7100746" cy="7126662"/>
          </a:xfrm>
          <a:custGeom>
            <a:avLst/>
            <a:gdLst/>
            <a:ahLst/>
            <a:cxnLst/>
            <a:rect r="r" b="b" t="t" l="l"/>
            <a:pathLst>
              <a:path h="7126662" w="7100746">
                <a:moveTo>
                  <a:pt x="0" y="0"/>
                </a:moveTo>
                <a:lnTo>
                  <a:pt x="7100746" y="0"/>
                </a:lnTo>
                <a:lnTo>
                  <a:pt x="7100746" y="7126662"/>
                </a:lnTo>
                <a:lnTo>
                  <a:pt x="0" y="7126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78757" y="3306903"/>
            <a:ext cx="9886758" cy="11902794"/>
          </a:xfrm>
          <a:custGeom>
            <a:avLst/>
            <a:gdLst/>
            <a:ahLst/>
            <a:cxnLst/>
            <a:rect r="r" b="b" t="t" l="l"/>
            <a:pathLst>
              <a:path h="11902794" w="9886758">
                <a:moveTo>
                  <a:pt x="0" y="0"/>
                </a:moveTo>
                <a:lnTo>
                  <a:pt x="9886758" y="0"/>
                </a:lnTo>
                <a:lnTo>
                  <a:pt x="9886758" y="11902794"/>
                </a:lnTo>
                <a:lnTo>
                  <a:pt x="0" y="11902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700000">
            <a:off x="14399910" y="6775357"/>
            <a:ext cx="3715957" cy="7023287"/>
          </a:xfrm>
          <a:custGeom>
            <a:avLst/>
            <a:gdLst/>
            <a:ahLst/>
            <a:cxnLst/>
            <a:rect r="r" b="b" t="t" l="l"/>
            <a:pathLst>
              <a:path h="7023287" w="3715957">
                <a:moveTo>
                  <a:pt x="0" y="0"/>
                </a:moveTo>
                <a:lnTo>
                  <a:pt x="3715957" y="0"/>
                </a:lnTo>
                <a:lnTo>
                  <a:pt x="3715957" y="7023286"/>
                </a:lnTo>
                <a:lnTo>
                  <a:pt x="0" y="70232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09128" y="1165496"/>
            <a:ext cx="9408926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0E1E6"/>
                </a:solidFill>
                <a:latin typeface="Open Sans Bold"/>
              </a:rPr>
              <a:t>TABLE OF CONTENT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35102" y="3093623"/>
            <a:ext cx="1270220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199">
                <a:solidFill>
                  <a:srgbClr val="0CC0FF"/>
                </a:solidFill>
                <a:latin typeface="Cooper Hewitt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35102" y="6289777"/>
            <a:ext cx="1270220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199">
                <a:solidFill>
                  <a:srgbClr val="0CC0FF"/>
                </a:solidFill>
                <a:latin typeface="Cooper Hewitt Bold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08890" y="3093623"/>
            <a:ext cx="1270220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199">
                <a:solidFill>
                  <a:srgbClr val="0CC0FF"/>
                </a:solidFill>
                <a:latin typeface="Cooper Hewitt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08890" y="6289777"/>
            <a:ext cx="1270220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199">
                <a:solidFill>
                  <a:srgbClr val="0CC0FF"/>
                </a:solidFill>
                <a:latin typeface="Cooper Hewitt Bold"/>
              </a:rPr>
              <a:t>05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82678" y="3093623"/>
            <a:ext cx="1270220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199">
                <a:solidFill>
                  <a:srgbClr val="0CC0FF"/>
                </a:solidFill>
                <a:latin typeface="Cooper Hewitt 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48463" y="6289777"/>
            <a:ext cx="1270220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199">
                <a:solidFill>
                  <a:srgbClr val="0CC0FF"/>
                </a:solidFill>
                <a:latin typeface="Cooper Hewitt Bold"/>
              </a:rPr>
              <a:t>06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24446" y="4036063"/>
            <a:ext cx="459276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50">
                <a:solidFill>
                  <a:srgbClr val="C4D7DD"/>
                </a:solidFill>
                <a:latin typeface="PT Sans"/>
              </a:rPr>
              <a:t>Introduction to Metaverse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73830" y="7227605"/>
            <a:ext cx="4592763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50">
                <a:solidFill>
                  <a:srgbClr val="C4D7DD"/>
                </a:solidFill>
                <a:latin typeface="PT Sans"/>
              </a:rPr>
              <a:t>Procedure</a:t>
            </a:r>
          </a:p>
          <a:p>
            <a:pPr algn="ctr">
              <a:lnSpc>
                <a:spcPts val="4200"/>
              </a:lnSpc>
            </a:pPr>
            <a:r>
              <a:rPr lang="en-US" sz="3000" spc="150">
                <a:solidFill>
                  <a:srgbClr val="C4D7DD"/>
                </a:solidFill>
                <a:latin typeface="PT Sans"/>
              </a:rPr>
              <a:t>followed for MetaCircuit Innovation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21407" y="4074163"/>
            <a:ext cx="459276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50">
                <a:solidFill>
                  <a:srgbClr val="C4D7DD"/>
                </a:solidFill>
                <a:latin typeface="PT Sans"/>
              </a:rPr>
              <a:t>Objective of MetaCircuit Innovation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47618" y="7227605"/>
            <a:ext cx="4592763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50">
                <a:solidFill>
                  <a:srgbClr val="C4D7DD"/>
                </a:solidFill>
                <a:latin typeface="PT Sans"/>
              </a:rPr>
              <a:t>Future Scope </a:t>
            </a:r>
          </a:p>
          <a:p>
            <a:pPr algn="ctr">
              <a:lnSpc>
                <a:spcPts val="4200"/>
              </a:lnSpc>
            </a:pPr>
            <a:r>
              <a:rPr lang="en-US" sz="3000" spc="150">
                <a:solidFill>
                  <a:srgbClr val="C4D7DD"/>
                </a:solidFill>
                <a:latin typeface="PT Sans"/>
              </a:rPr>
              <a:t>of MetaCircuit Innovation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21407" y="7227605"/>
            <a:ext cx="4592763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50">
                <a:solidFill>
                  <a:srgbClr val="C4D7DD"/>
                </a:solidFill>
                <a:latin typeface="PT Sans"/>
              </a:rPr>
              <a:t> Progress Details</a:t>
            </a:r>
          </a:p>
          <a:p>
            <a:pPr algn="ctr">
              <a:lnSpc>
                <a:spcPts val="4200"/>
              </a:lnSpc>
            </a:pPr>
            <a:r>
              <a:rPr lang="en-US" sz="3000" spc="150">
                <a:solidFill>
                  <a:srgbClr val="C4D7DD"/>
                </a:solidFill>
                <a:latin typeface="PT Sans"/>
              </a:rPr>
              <a:t>of MetaCircuit Innovation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17209" y="4036063"/>
            <a:ext cx="459276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50">
                <a:solidFill>
                  <a:srgbClr val="C4D7DD"/>
                </a:solidFill>
                <a:latin typeface="PT Sans"/>
              </a:rPr>
              <a:t> Introduction to MetaCircuit Innovation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02567" y="-3882321"/>
            <a:ext cx="5729837" cy="5750749"/>
          </a:xfrm>
          <a:custGeom>
            <a:avLst/>
            <a:gdLst/>
            <a:ahLst/>
            <a:cxnLst/>
            <a:rect r="r" b="b" t="t" l="l"/>
            <a:pathLst>
              <a:path h="5750749" w="5729837">
                <a:moveTo>
                  <a:pt x="0" y="0"/>
                </a:moveTo>
                <a:lnTo>
                  <a:pt x="5729838" y="0"/>
                </a:lnTo>
                <a:lnTo>
                  <a:pt x="5729838" y="5750749"/>
                </a:lnTo>
                <a:lnTo>
                  <a:pt x="0" y="5750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09268" y="-703852"/>
            <a:ext cx="9886758" cy="11902794"/>
          </a:xfrm>
          <a:custGeom>
            <a:avLst/>
            <a:gdLst/>
            <a:ahLst/>
            <a:cxnLst/>
            <a:rect r="r" b="b" t="t" l="l"/>
            <a:pathLst>
              <a:path h="11902794" w="9886758">
                <a:moveTo>
                  <a:pt x="0" y="0"/>
                </a:moveTo>
                <a:lnTo>
                  <a:pt x="9886758" y="0"/>
                </a:lnTo>
                <a:lnTo>
                  <a:pt x="9886758" y="11902794"/>
                </a:lnTo>
                <a:lnTo>
                  <a:pt x="0" y="119027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70524" y="1378318"/>
            <a:ext cx="6491097" cy="8229600"/>
          </a:xfrm>
          <a:custGeom>
            <a:avLst/>
            <a:gdLst/>
            <a:ahLst/>
            <a:cxnLst/>
            <a:rect r="r" b="b" t="t" l="l"/>
            <a:pathLst>
              <a:path h="8229600" w="6491097">
                <a:moveTo>
                  <a:pt x="0" y="0"/>
                </a:moveTo>
                <a:lnTo>
                  <a:pt x="6491097" y="0"/>
                </a:lnTo>
                <a:lnTo>
                  <a:pt x="64910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700000">
            <a:off x="15203642" y="6096275"/>
            <a:ext cx="3715957" cy="7023287"/>
          </a:xfrm>
          <a:custGeom>
            <a:avLst/>
            <a:gdLst/>
            <a:ahLst/>
            <a:cxnLst/>
            <a:rect r="r" b="b" t="t" l="l"/>
            <a:pathLst>
              <a:path h="7023287" w="3715957">
                <a:moveTo>
                  <a:pt x="0" y="0"/>
                </a:moveTo>
                <a:lnTo>
                  <a:pt x="3715958" y="0"/>
                </a:lnTo>
                <a:lnTo>
                  <a:pt x="3715958" y="7023287"/>
                </a:lnTo>
                <a:lnTo>
                  <a:pt x="0" y="70232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564883" y="5247545"/>
            <a:ext cx="9886758" cy="11902794"/>
          </a:xfrm>
          <a:custGeom>
            <a:avLst/>
            <a:gdLst/>
            <a:ahLst/>
            <a:cxnLst/>
            <a:rect r="r" b="b" t="t" l="l"/>
            <a:pathLst>
              <a:path h="11902794" w="9886758">
                <a:moveTo>
                  <a:pt x="0" y="0"/>
                </a:moveTo>
                <a:lnTo>
                  <a:pt x="9886758" y="0"/>
                </a:lnTo>
                <a:lnTo>
                  <a:pt x="9886758" y="11902794"/>
                </a:lnTo>
                <a:lnTo>
                  <a:pt x="0" y="119027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925578"/>
            <a:ext cx="8356826" cy="179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39"/>
              </a:lnSpc>
            </a:pPr>
            <a:r>
              <a:rPr lang="en-US" sz="6399">
                <a:solidFill>
                  <a:srgbClr val="0EEAE2"/>
                </a:solidFill>
                <a:latin typeface="Open Sans Bold"/>
              </a:rPr>
              <a:t>WHAT IS </a:t>
            </a:r>
          </a:p>
          <a:p>
            <a:pPr>
              <a:lnSpc>
                <a:spcPts val="7039"/>
              </a:lnSpc>
            </a:pPr>
            <a:r>
              <a:rPr lang="en-US" sz="6399">
                <a:solidFill>
                  <a:srgbClr val="0EEAE2"/>
                </a:solidFill>
                <a:latin typeface="Open Sans Bold"/>
              </a:rPr>
              <a:t>METAVERSE 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797183"/>
            <a:ext cx="9062124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T Sans"/>
              </a:rPr>
              <a:t>The metaverse is a vision of what many in the computer industry believe is the next iteration of the internet: a single, shared, immersive, persistent, 3D virtual space where humans experience life in ways they could not in the physical world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6929" y="-515647"/>
            <a:ext cx="9886758" cy="11902794"/>
          </a:xfrm>
          <a:custGeom>
            <a:avLst/>
            <a:gdLst/>
            <a:ahLst/>
            <a:cxnLst/>
            <a:rect r="r" b="b" t="t" l="l"/>
            <a:pathLst>
              <a:path h="11902794" w="9886758">
                <a:moveTo>
                  <a:pt x="0" y="0"/>
                </a:moveTo>
                <a:lnTo>
                  <a:pt x="9886758" y="0"/>
                </a:lnTo>
                <a:lnTo>
                  <a:pt x="9886758" y="11902794"/>
                </a:lnTo>
                <a:lnTo>
                  <a:pt x="0" y="11902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5676" y="1320950"/>
            <a:ext cx="7821549" cy="8229600"/>
          </a:xfrm>
          <a:custGeom>
            <a:avLst/>
            <a:gdLst/>
            <a:ahLst/>
            <a:cxnLst/>
            <a:rect r="r" b="b" t="t" l="l"/>
            <a:pathLst>
              <a:path h="8229600" w="7821549">
                <a:moveTo>
                  <a:pt x="0" y="0"/>
                </a:moveTo>
                <a:lnTo>
                  <a:pt x="7821549" y="0"/>
                </a:lnTo>
                <a:lnTo>
                  <a:pt x="782154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74704" y="-8595875"/>
            <a:ext cx="14528021" cy="16639107"/>
          </a:xfrm>
          <a:custGeom>
            <a:avLst/>
            <a:gdLst/>
            <a:ahLst/>
            <a:cxnLst/>
            <a:rect r="r" b="b" t="t" l="l"/>
            <a:pathLst>
              <a:path h="16639107" w="14528021">
                <a:moveTo>
                  <a:pt x="0" y="0"/>
                </a:moveTo>
                <a:lnTo>
                  <a:pt x="14528021" y="0"/>
                </a:lnTo>
                <a:lnTo>
                  <a:pt x="14528021" y="16639107"/>
                </a:lnTo>
                <a:lnTo>
                  <a:pt x="0" y="16639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94289" y="-2449234"/>
            <a:ext cx="4330022" cy="4345825"/>
          </a:xfrm>
          <a:custGeom>
            <a:avLst/>
            <a:gdLst/>
            <a:ahLst/>
            <a:cxnLst/>
            <a:rect r="r" b="b" t="t" l="l"/>
            <a:pathLst>
              <a:path h="4345825" w="4330022">
                <a:moveTo>
                  <a:pt x="0" y="0"/>
                </a:moveTo>
                <a:lnTo>
                  <a:pt x="4330022" y="0"/>
                </a:lnTo>
                <a:lnTo>
                  <a:pt x="4330022" y="4345825"/>
                </a:lnTo>
                <a:lnTo>
                  <a:pt x="0" y="4345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96836" y="1953741"/>
            <a:ext cx="6066300" cy="179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39"/>
              </a:lnSpc>
            </a:pPr>
            <a:r>
              <a:rPr lang="en-US" sz="6399">
                <a:solidFill>
                  <a:srgbClr val="0EEAE2"/>
                </a:solidFill>
                <a:latin typeface="Open Sans Bold"/>
              </a:rPr>
              <a:t>METACIRCUIT INNOVATION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96836" y="4083200"/>
            <a:ext cx="8662464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T Sans"/>
              </a:rPr>
              <a:t>A digital circuit lab in the metaverse is a virtual learning environment that allows students and enthusiasts to explore and experiment with digital electronic circuits in a simulated 3D space. It leverages virtual reality (VR) technology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-2842259" y="6148512"/>
            <a:ext cx="3715957" cy="7023287"/>
          </a:xfrm>
          <a:custGeom>
            <a:avLst/>
            <a:gdLst/>
            <a:ahLst/>
            <a:cxnLst/>
            <a:rect r="r" b="b" t="t" l="l"/>
            <a:pathLst>
              <a:path h="7023287" w="3715957">
                <a:moveTo>
                  <a:pt x="0" y="0"/>
                </a:moveTo>
                <a:lnTo>
                  <a:pt x="3715957" y="0"/>
                </a:lnTo>
                <a:lnTo>
                  <a:pt x="3715957" y="7023287"/>
                </a:lnTo>
                <a:lnTo>
                  <a:pt x="0" y="70232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45317" y="1525525"/>
            <a:ext cx="12100013" cy="14567360"/>
          </a:xfrm>
          <a:custGeom>
            <a:avLst/>
            <a:gdLst/>
            <a:ahLst/>
            <a:cxnLst/>
            <a:rect r="r" b="b" t="t" l="l"/>
            <a:pathLst>
              <a:path h="14567360" w="12100013">
                <a:moveTo>
                  <a:pt x="0" y="0"/>
                </a:moveTo>
                <a:lnTo>
                  <a:pt x="12100013" y="0"/>
                </a:lnTo>
                <a:lnTo>
                  <a:pt x="12100013" y="14567360"/>
                </a:lnTo>
                <a:lnTo>
                  <a:pt x="0" y="14567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79172" y="-7417325"/>
            <a:ext cx="10615745" cy="12780430"/>
          </a:xfrm>
          <a:custGeom>
            <a:avLst/>
            <a:gdLst/>
            <a:ahLst/>
            <a:cxnLst/>
            <a:rect r="r" b="b" t="t" l="l"/>
            <a:pathLst>
              <a:path h="12780430" w="10615745">
                <a:moveTo>
                  <a:pt x="0" y="0"/>
                </a:moveTo>
                <a:lnTo>
                  <a:pt x="10615744" y="0"/>
                </a:lnTo>
                <a:lnTo>
                  <a:pt x="10615744" y="12780430"/>
                </a:lnTo>
                <a:lnTo>
                  <a:pt x="0" y="1278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51428" y="-7417325"/>
            <a:ext cx="10615745" cy="12780430"/>
          </a:xfrm>
          <a:custGeom>
            <a:avLst/>
            <a:gdLst/>
            <a:ahLst/>
            <a:cxnLst/>
            <a:rect r="r" b="b" t="t" l="l"/>
            <a:pathLst>
              <a:path h="12780430" w="10615745">
                <a:moveTo>
                  <a:pt x="0" y="0"/>
                </a:moveTo>
                <a:lnTo>
                  <a:pt x="10615744" y="0"/>
                </a:lnTo>
                <a:lnTo>
                  <a:pt x="10615744" y="12780430"/>
                </a:lnTo>
                <a:lnTo>
                  <a:pt x="0" y="1278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68422" y="2616848"/>
            <a:ext cx="7125745" cy="7066364"/>
          </a:xfrm>
          <a:custGeom>
            <a:avLst/>
            <a:gdLst/>
            <a:ahLst/>
            <a:cxnLst/>
            <a:rect r="r" b="b" t="t" l="l"/>
            <a:pathLst>
              <a:path h="7066364" w="7125745">
                <a:moveTo>
                  <a:pt x="0" y="0"/>
                </a:moveTo>
                <a:lnTo>
                  <a:pt x="7125745" y="0"/>
                </a:lnTo>
                <a:lnTo>
                  <a:pt x="7125745" y="7066363"/>
                </a:lnTo>
                <a:lnTo>
                  <a:pt x="0" y="7066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61109" y="-2568967"/>
            <a:ext cx="4330022" cy="4345825"/>
          </a:xfrm>
          <a:custGeom>
            <a:avLst/>
            <a:gdLst/>
            <a:ahLst/>
            <a:cxnLst/>
            <a:rect r="r" b="b" t="t" l="l"/>
            <a:pathLst>
              <a:path h="4345825" w="4330022">
                <a:moveTo>
                  <a:pt x="0" y="0"/>
                </a:moveTo>
                <a:lnTo>
                  <a:pt x="4330022" y="0"/>
                </a:lnTo>
                <a:lnTo>
                  <a:pt x="4330022" y="4345825"/>
                </a:lnTo>
                <a:lnTo>
                  <a:pt x="0" y="4345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49240" y="-2568967"/>
            <a:ext cx="4330022" cy="4345825"/>
          </a:xfrm>
          <a:custGeom>
            <a:avLst/>
            <a:gdLst/>
            <a:ahLst/>
            <a:cxnLst/>
            <a:rect r="r" b="b" t="t" l="l"/>
            <a:pathLst>
              <a:path h="4345825" w="4330022">
                <a:moveTo>
                  <a:pt x="0" y="0"/>
                </a:moveTo>
                <a:lnTo>
                  <a:pt x="4330023" y="0"/>
                </a:lnTo>
                <a:lnTo>
                  <a:pt x="4330023" y="4345825"/>
                </a:lnTo>
                <a:lnTo>
                  <a:pt x="0" y="4345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08366" y="2646298"/>
            <a:ext cx="1619443" cy="888670"/>
          </a:xfrm>
          <a:custGeom>
            <a:avLst/>
            <a:gdLst/>
            <a:ahLst/>
            <a:cxnLst/>
            <a:rect r="r" b="b" t="t" l="l"/>
            <a:pathLst>
              <a:path h="888670" w="1619443">
                <a:moveTo>
                  <a:pt x="0" y="0"/>
                </a:moveTo>
                <a:lnTo>
                  <a:pt x="1619444" y="0"/>
                </a:lnTo>
                <a:lnTo>
                  <a:pt x="1619444" y="888670"/>
                </a:lnTo>
                <a:lnTo>
                  <a:pt x="0" y="8886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68913" y="5652806"/>
            <a:ext cx="1224225" cy="1224225"/>
          </a:xfrm>
          <a:custGeom>
            <a:avLst/>
            <a:gdLst/>
            <a:ahLst/>
            <a:cxnLst/>
            <a:rect r="r" b="b" t="t" l="l"/>
            <a:pathLst>
              <a:path h="1224225" w="1224225">
                <a:moveTo>
                  <a:pt x="0" y="0"/>
                </a:moveTo>
                <a:lnTo>
                  <a:pt x="1224226" y="0"/>
                </a:lnTo>
                <a:lnTo>
                  <a:pt x="1224226" y="1224225"/>
                </a:lnTo>
                <a:lnTo>
                  <a:pt x="0" y="1224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80643" y="2294443"/>
            <a:ext cx="1313775" cy="1313775"/>
          </a:xfrm>
          <a:custGeom>
            <a:avLst/>
            <a:gdLst/>
            <a:ahLst/>
            <a:cxnLst/>
            <a:rect r="r" b="b" t="t" l="l"/>
            <a:pathLst>
              <a:path h="1313775" w="1313775">
                <a:moveTo>
                  <a:pt x="0" y="0"/>
                </a:moveTo>
                <a:lnTo>
                  <a:pt x="1313775" y="0"/>
                </a:lnTo>
                <a:lnTo>
                  <a:pt x="1313775" y="1313775"/>
                </a:lnTo>
                <a:lnTo>
                  <a:pt x="0" y="13137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080643" y="5552960"/>
            <a:ext cx="1313775" cy="1478228"/>
          </a:xfrm>
          <a:custGeom>
            <a:avLst/>
            <a:gdLst/>
            <a:ahLst/>
            <a:cxnLst/>
            <a:rect r="r" b="b" t="t" l="l"/>
            <a:pathLst>
              <a:path h="1478228" w="1313775">
                <a:moveTo>
                  <a:pt x="0" y="0"/>
                </a:moveTo>
                <a:lnTo>
                  <a:pt x="1313775" y="0"/>
                </a:lnTo>
                <a:lnTo>
                  <a:pt x="1313775" y="1478227"/>
                </a:lnTo>
                <a:lnTo>
                  <a:pt x="0" y="14782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50470" y="682118"/>
            <a:ext cx="11187061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EEAE2"/>
                </a:solidFill>
                <a:latin typeface="Open Sans Bold"/>
              </a:rPr>
              <a:t>REQUIRED </a:t>
            </a:r>
            <a:r>
              <a:rPr lang="en-US" sz="6399">
                <a:solidFill>
                  <a:srgbClr val="0EEAE2"/>
                </a:solidFill>
                <a:latin typeface="Open Sans Bold"/>
              </a:rPr>
              <a:t>TECHNOLOGY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92287" y="3893968"/>
            <a:ext cx="3651601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50">
                <a:solidFill>
                  <a:srgbClr val="0CC0FF"/>
                </a:solidFill>
                <a:latin typeface="Cooper Hewitt"/>
              </a:rPr>
              <a:t>VR HEADSETS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8765" y="7238981"/>
            <a:ext cx="4813104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50">
                <a:solidFill>
                  <a:srgbClr val="0CC0FF"/>
                </a:solidFill>
                <a:latin typeface="Cooper Hewitt"/>
              </a:rPr>
              <a:t>3 D MODEL DEVELOPMENT SOFTWARE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80758" y="3627268"/>
            <a:ext cx="365160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50">
                <a:solidFill>
                  <a:srgbClr val="0CC0FF"/>
                </a:solidFill>
                <a:latin typeface="Cooper Hewitt"/>
              </a:rPr>
              <a:t>METAVERSE DEVELOPMENT KIT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11730" y="7086409"/>
            <a:ext cx="3651601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50">
                <a:solidFill>
                  <a:srgbClr val="0CC0FF"/>
                </a:solidFill>
                <a:latin typeface="Cooper Hewitt"/>
              </a:rPr>
              <a:t>HAPTIC GLOVES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0058" y="-1630775"/>
            <a:ext cx="12100013" cy="14567360"/>
          </a:xfrm>
          <a:custGeom>
            <a:avLst/>
            <a:gdLst/>
            <a:ahLst/>
            <a:cxnLst/>
            <a:rect r="r" b="b" t="t" l="l"/>
            <a:pathLst>
              <a:path h="14567360" w="12100013">
                <a:moveTo>
                  <a:pt x="0" y="0"/>
                </a:moveTo>
                <a:lnTo>
                  <a:pt x="12100013" y="0"/>
                </a:lnTo>
                <a:lnTo>
                  <a:pt x="12100013" y="14567360"/>
                </a:lnTo>
                <a:lnTo>
                  <a:pt x="0" y="14567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3000" y="2235272"/>
            <a:ext cx="7841000" cy="6292403"/>
          </a:xfrm>
          <a:custGeom>
            <a:avLst/>
            <a:gdLst/>
            <a:ahLst/>
            <a:cxnLst/>
            <a:rect r="r" b="b" t="t" l="l"/>
            <a:pathLst>
              <a:path h="6292403" w="7841000">
                <a:moveTo>
                  <a:pt x="0" y="0"/>
                </a:moveTo>
                <a:lnTo>
                  <a:pt x="7841000" y="0"/>
                </a:lnTo>
                <a:lnTo>
                  <a:pt x="7841000" y="6292403"/>
                </a:lnTo>
                <a:lnTo>
                  <a:pt x="0" y="62924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16254" y="-9414175"/>
            <a:ext cx="14528021" cy="16639107"/>
          </a:xfrm>
          <a:custGeom>
            <a:avLst/>
            <a:gdLst/>
            <a:ahLst/>
            <a:cxnLst/>
            <a:rect r="r" b="b" t="t" l="l"/>
            <a:pathLst>
              <a:path h="16639107" w="14528021">
                <a:moveTo>
                  <a:pt x="0" y="0"/>
                </a:moveTo>
                <a:lnTo>
                  <a:pt x="14528021" y="0"/>
                </a:lnTo>
                <a:lnTo>
                  <a:pt x="14528021" y="16639107"/>
                </a:lnTo>
                <a:lnTo>
                  <a:pt x="0" y="166391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94289" y="-2449234"/>
            <a:ext cx="4330022" cy="4345825"/>
          </a:xfrm>
          <a:custGeom>
            <a:avLst/>
            <a:gdLst/>
            <a:ahLst/>
            <a:cxnLst/>
            <a:rect r="r" b="b" t="t" l="l"/>
            <a:pathLst>
              <a:path h="4345825" w="4330022">
                <a:moveTo>
                  <a:pt x="0" y="0"/>
                </a:moveTo>
                <a:lnTo>
                  <a:pt x="4330022" y="0"/>
                </a:lnTo>
                <a:lnTo>
                  <a:pt x="4330022" y="4345825"/>
                </a:lnTo>
                <a:lnTo>
                  <a:pt x="0" y="43458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5401321" y="6318735"/>
            <a:ext cx="3715957" cy="7023287"/>
          </a:xfrm>
          <a:custGeom>
            <a:avLst/>
            <a:gdLst/>
            <a:ahLst/>
            <a:cxnLst/>
            <a:rect r="r" b="b" t="t" l="l"/>
            <a:pathLst>
              <a:path h="7023287" w="3715957">
                <a:moveTo>
                  <a:pt x="0" y="0"/>
                </a:moveTo>
                <a:lnTo>
                  <a:pt x="3715958" y="0"/>
                </a:lnTo>
                <a:lnTo>
                  <a:pt x="3715958" y="7023287"/>
                </a:lnTo>
                <a:lnTo>
                  <a:pt x="0" y="70232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19677" y="1649292"/>
            <a:ext cx="6066300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39"/>
              </a:lnSpc>
            </a:pPr>
            <a:r>
              <a:rPr lang="en-US" sz="6399">
                <a:solidFill>
                  <a:srgbClr val="0EEAE2"/>
                </a:solidFill>
                <a:latin typeface="Open Sans Bold"/>
              </a:rPr>
              <a:t>OBJECTIVE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91586" y="3230202"/>
            <a:ext cx="7712142" cy="401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65"/>
              </a:lnSpc>
            </a:pPr>
            <a:r>
              <a:rPr lang="en-US" sz="2832">
                <a:solidFill>
                  <a:srgbClr val="FFFFFF"/>
                </a:solidFill>
                <a:latin typeface="PT Sans"/>
              </a:rPr>
              <a:t>To establish a low-cost digital lab in the metaverse, offering an immersive 3D experience for testing and building projects without risking damage to expensive real-world equipment. The lab aims to revolutionize traditional testing methods, enhance collaboration, and foster innovation through accessible and inclusive virtual simulations.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85217" y="2559247"/>
            <a:ext cx="7476565" cy="3917739"/>
          </a:xfrm>
          <a:custGeom>
            <a:avLst/>
            <a:gdLst/>
            <a:ahLst/>
            <a:cxnLst/>
            <a:rect r="r" b="b" t="t" l="l"/>
            <a:pathLst>
              <a:path h="3917739" w="7476565">
                <a:moveTo>
                  <a:pt x="0" y="0"/>
                </a:moveTo>
                <a:lnTo>
                  <a:pt x="7476565" y="0"/>
                </a:lnTo>
                <a:lnTo>
                  <a:pt x="7476565" y="3917740"/>
                </a:lnTo>
                <a:lnTo>
                  <a:pt x="0" y="39177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400" t="0" r="-240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246932">
            <a:off x="7361510" y="-7621900"/>
            <a:ext cx="14528021" cy="16639107"/>
          </a:xfrm>
          <a:custGeom>
            <a:avLst/>
            <a:gdLst/>
            <a:ahLst/>
            <a:cxnLst/>
            <a:rect r="r" b="b" t="t" l="l"/>
            <a:pathLst>
              <a:path h="16639107" w="14528021">
                <a:moveTo>
                  <a:pt x="0" y="0"/>
                </a:moveTo>
                <a:lnTo>
                  <a:pt x="14528020" y="0"/>
                </a:lnTo>
                <a:lnTo>
                  <a:pt x="14528020" y="16639107"/>
                </a:lnTo>
                <a:lnTo>
                  <a:pt x="0" y="16639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93400" y="6275487"/>
            <a:ext cx="6502340" cy="3267426"/>
          </a:xfrm>
          <a:custGeom>
            <a:avLst/>
            <a:gdLst/>
            <a:ahLst/>
            <a:cxnLst/>
            <a:rect r="r" b="b" t="t" l="l"/>
            <a:pathLst>
              <a:path h="3267426" w="6502340">
                <a:moveTo>
                  <a:pt x="0" y="0"/>
                </a:moveTo>
                <a:lnTo>
                  <a:pt x="6502340" y="0"/>
                </a:lnTo>
                <a:lnTo>
                  <a:pt x="6502340" y="3267426"/>
                </a:lnTo>
                <a:lnTo>
                  <a:pt x="0" y="3267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74350" y="7210687"/>
            <a:ext cx="6502340" cy="3267426"/>
          </a:xfrm>
          <a:custGeom>
            <a:avLst/>
            <a:gdLst/>
            <a:ahLst/>
            <a:cxnLst/>
            <a:rect r="r" b="b" t="t" l="l"/>
            <a:pathLst>
              <a:path h="3267426" w="6502340">
                <a:moveTo>
                  <a:pt x="0" y="0"/>
                </a:moveTo>
                <a:lnTo>
                  <a:pt x="6502340" y="0"/>
                </a:lnTo>
                <a:lnTo>
                  <a:pt x="6502340" y="3267426"/>
                </a:lnTo>
                <a:lnTo>
                  <a:pt x="0" y="3267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214689">
            <a:off x="751556" y="5729205"/>
            <a:ext cx="4822976" cy="9115590"/>
          </a:xfrm>
          <a:custGeom>
            <a:avLst/>
            <a:gdLst/>
            <a:ahLst/>
            <a:cxnLst/>
            <a:rect r="r" b="b" t="t" l="l"/>
            <a:pathLst>
              <a:path h="9115590" w="4822976">
                <a:moveTo>
                  <a:pt x="0" y="0"/>
                </a:moveTo>
                <a:lnTo>
                  <a:pt x="4822975" y="0"/>
                </a:lnTo>
                <a:lnTo>
                  <a:pt x="4822975" y="9115590"/>
                </a:lnTo>
                <a:lnTo>
                  <a:pt x="0" y="91155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063776">
            <a:off x="830379" y="-3007818"/>
            <a:ext cx="3715957" cy="7023287"/>
          </a:xfrm>
          <a:custGeom>
            <a:avLst/>
            <a:gdLst/>
            <a:ahLst/>
            <a:cxnLst/>
            <a:rect r="r" b="b" t="t" l="l"/>
            <a:pathLst>
              <a:path h="7023287" w="3715957">
                <a:moveTo>
                  <a:pt x="0" y="0"/>
                </a:moveTo>
                <a:lnTo>
                  <a:pt x="3715957" y="0"/>
                </a:lnTo>
                <a:lnTo>
                  <a:pt x="3715957" y="7023287"/>
                </a:lnTo>
                <a:lnTo>
                  <a:pt x="0" y="7023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2156" r="0" b="2156"/>
          <a:stretch>
            <a:fillRect/>
          </a:stretch>
        </p:blipFill>
        <p:spPr>
          <a:xfrm flipH="false" flipV="false" rot="0">
            <a:off x="2000177" y="194164"/>
            <a:ext cx="14063642" cy="100928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68440" y="-4504383"/>
            <a:ext cx="14528021" cy="16639107"/>
          </a:xfrm>
          <a:custGeom>
            <a:avLst/>
            <a:gdLst/>
            <a:ahLst/>
            <a:cxnLst/>
            <a:rect r="r" b="b" t="t" l="l"/>
            <a:pathLst>
              <a:path h="16639107" w="14528021">
                <a:moveTo>
                  <a:pt x="0" y="0"/>
                </a:moveTo>
                <a:lnTo>
                  <a:pt x="14528021" y="0"/>
                </a:lnTo>
                <a:lnTo>
                  <a:pt x="14528021" y="16639107"/>
                </a:lnTo>
                <a:lnTo>
                  <a:pt x="0" y="16639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022571" y="-4504383"/>
            <a:ext cx="14528021" cy="16639107"/>
          </a:xfrm>
          <a:custGeom>
            <a:avLst/>
            <a:gdLst/>
            <a:ahLst/>
            <a:cxnLst/>
            <a:rect r="r" b="b" t="t" l="l"/>
            <a:pathLst>
              <a:path h="16639107" w="14528021">
                <a:moveTo>
                  <a:pt x="0" y="0"/>
                </a:moveTo>
                <a:lnTo>
                  <a:pt x="14528021" y="0"/>
                </a:lnTo>
                <a:lnTo>
                  <a:pt x="14528021" y="16639107"/>
                </a:lnTo>
                <a:lnTo>
                  <a:pt x="0" y="16639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12815416" y="-4380246"/>
            <a:ext cx="2652117" cy="13081050"/>
            <a:chOff x="0" y="0"/>
            <a:chExt cx="698500" cy="34452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8500" cy="3445215"/>
            </a:xfrm>
            <a:custGeom>
              <a:avLst/>
              <a:gdLst/>
              <a:ahLst/>
              <a:cxnLst/>
              <a:rect r="r" b="b" t="t" l="l"/>
              <a:pathLst>
                <a:path h="3445215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3242015"/>
                  </a:lnTo>
                  <a:lnTo>
                    <a:pt x="349250" y="3445215"/>
                  </a:lnTo>
                  <a:lnTo>
                    <a:pt x="0" y="3242015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CC0FF">
                <a:alpha val="2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13157378" y="-1741258"/>
            <a:ext cx="2654388" cy="13767245"/>
            <a:chOff x="0" y="0"/>
            <a:chExt cx="699098" cy="36259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9098" cy="3625941"/>
            </a:xfrm>
            <a:custGeom>
              <a:avLst/>
              <a:gdLst/>
              <a:ahLst/>
              <a:cxnLst/>
              <a:rect r="r" b="b" t="t" l="l"/>
              <a:pathLst>
                <a:path h="3625941" w="699098">
                  <a:moveTo>
                    <a:pt x="349549" y="0"/>
                  </a:moveTo>
                  <a:lnTo>
                    <a:pt x="699098" y="203200"/>
                  </a:lnTo>
                  <a:lnTo>
                    <a:pt x="699098" y="3422741"/>
                  </a:lnTo>
                  <a:lnTo>
                    <a:pt x="349549" y="3625941"/>
                  </a:lnTo>
                  <a:lnTo>
                    <a:pt x="0" y="3422741"/>
                  </a:lnTo>
                  <a:lnTo>
                    <a:pt x="0" y="203200"/>
                  </a:lnTo>
                  <a:lnTo>
                    <a:pt x="349549" y="0"/>
                  </a:lnTo>
                  <a:close/>
                </a:path>
              </a:pathLst>
            </a:custGeom>
            <a:solidFill>
              <a:srgbClr val="0CC0FF">
                <a:alpha val="2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5400000">
            <a:off x="12815416" y="1586196"/>
            <a:ext cx="2652117" cy="13081050"/>
            <a:chOff x="0" y="0"/>
            <a:chExt cx="698500" cy="34452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8500" cy="3445215"/>
            </a:xfrm>
            <a:custGeom>
              <a:avLst/>
              <a:gdLst/>
              <a:ahLst/>
              <a:cxnLst/>
              <a:rect r="r" b="b" t="t" l="l"/>
              <a:pathLst>
                <a:path h="3445215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3242015"/>
                  </a:lnTo>
                  <a:lnTo>
                    <a:pt x="349250" y="3445215"/>
                  </a:lnTo>
                  <a:lnTo>
                    <a:pt x="0" y="3242015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CC0FF">
                <a:alpha val="2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5400000">
            <a:off x="8087352" y="785410"/>
            <a:ext cx="2293387" cy="2651314"/>
          </a:xfrm>
          <a:custGeom>
            <a:avLst/>
            <a:gdLst/>
            <a:ahLst/>
            <a:cxnLst/>
            <a:rect r="r" b="b" t="t" l="l"/>
            <a:pathLst>
              <a:path h="2651314" w="2293387">
                <a:moveTo>
                  <a:pt x="0" y="0"/>
                </a:moveTo>
                <a:lnTo>
                  <a:pt x="2293387" y="0"/>
                </a:lnTo>
                <a:lnTo>
                  <a:pt x="2293387" y="2651314"/>
                </a:lnTo>
                <a:lnTo>
                  <a:pt x="0" y="26513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8087352" y="3817843"/>
            <a:ext cx="2293387" cy="2651314"/>
          </a:xfrm>
          <a:custGeom>
            <a:avLst/>
            <a:gdLst/>
            <a:ahLst/>
            <a:cxnLst/>
            <a:rect r="r" b="b" t="t" l="l"/>
            <a:pathLst>
              <a:path h="2651314" w="2293387">
                <a:moveTo>
                  <a:pt x="0" y="0"/>
                </a:moveTo>
                <a:lnTo>
                  <a:pt x="2293387" y="0"/>
                </a:lnTo>
                <a:lnTo>
                  <a:pt x="2293387" y="2651314"/>
                </a:lnTo>
                <a:lnTo>
                  <a:pt x="0" y="26513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400000">
            <a:off x="8087352" y="6850299"/>
            <a:ext cx="2293387" cy="2651314"/>
          </a:xfrm>
          <a:custGeom>
            <a:avLst/>
            <a:gdLst/>
            <a:ahLst/>
            <a:cxnLst/>
            <a:rect r="r" b="b" t="t" l="l"/>
            <a:pathLst>
              <a:path h="2651314" w="2293387">
                <a:moveTo>
                  <a:pt x="0" y="0"/>
                </a:moveTo>
                <a:lnTo>
                  <a:pt x="2293387" y="0"/>
                </a:lnTo>
                <a:lnTo>
                  <a:pt x="2293387" y="2651314"/>
                </a:lnTo>
                <a:lnTo>
                  <a:pt x="0" y="26513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511663" y="1515038"/>
            <a:ext cx="1264673" cy="1290483"/>
          </a:xfrm>
          <a:custGeom>
            <a:avLst/>
            <a:gdLst/>
            <a:ahLst/>
            <a:cxnLst/>
            <a:rect r="r" b="b" t="t" l="l"/>
            <a:pathLst>
              <a:path h="1290483" w="1264673">
                <a:moveTo>
                  <a:pt x="0" y="0"/>
                </a:moveTo>
                <a:lnTo>
                  <a:pt x="1264674" y="0"/>
                </a:lnTo>
                <a:lnTo>
                  <a:pt x="1264674" y="1290482"/>
                </a:lnTo>
                <a:lnTo>
                  <a:pt x="0" y="12904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287145" y="4640459"/>
            <a:ext cx="1893801" cy="1006082"/>
          </a:xfrm>
          <a:custGeom>
            <a:avLst/>
            <a:gdLst/>
            <a:ahLst/>
            <a:cxnLst/>
            <a:rect r="r" b="b" t="t" l="l"/>
            <a:pathLst>
              <a:path h="1006082" w="1893801">
                <a:moveTo>
                  <a:pt x="0" y="0"/>
                </a:moveTo>
                <a:lnTo>
                  <a:pt x="1893801" y="0"/>
                </a:lnTo>
                <a:lnTo>
                  <a:pt x="1893801" y="1006082"/>
                </a:lnTo>
                <a:lnTo>
                  <a:pt x="0" y="10060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494864" y="7672389"/>
            <a:ext cx="1478362" cy="1007134"/>
          </a:xfrm>
          <a:custGeom>
            <a:avLst/>
            <a:gdLst/>
            <a:ahLst/>
            <a:cxnLst/>
            <a:rect r="r" b="b" t="t" l="l"/>
            <a:pathLst>
              <a:path h="1007134" w="1478362">
                <a:moveTo>
                  <a:pt x="0" y="0"/>
                </a:moveTo>
                <a:lnTo>
                  <a:pt x="1478362" y="0"/>
                </a:lnTo>
                <a:lnTo>
                  <a:pt x="1478362" y="1007134"/>
                </a:lnTo>
                <a:lnTo>
                  <a:pt x="0" y="10071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559703" y="1536047"/>
            <a:ext cx="7499137" cy="118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29113" indent="-364557" lvl="1">
              <a:lnSpc>
                <a:spcPts val="4727"/>
              </a:lnSpc>
              <a:buFont typeface="Arial"/>
              <a:buChar char="•"/>
            </a:pPr>
            <a:r>
              <a:rPr lang="en-US" sz="3377" spc="168">
                <a:solidFill>
                  <a:srgbClr val="FFFFFF"/>
                </a:solidFill>
                <a:latin typeface="PT Sans"/>
              </a:rPr>
              <a:t>Designing the Virtual Space </a:t>
            </a:r>
          </a:p>
          <a:p>
            <a:pPr marL="729113" indent="-364557" lvl="1">
              <a:lnSpc>
                <a:spcPts val="4727"/>
              </a:lnSpc>
              <a:buFont typeface="Arial"/>
              <a:buChar char="•"/>
            </a:pPr>
            <a:r>
              <a:rPr lang="en-US" sz="3377" spc="168">
                <a:solidFill>
                  <a:srgbClr val="FFFFFF"/>
                </a:solidFill>
                <a:latin typeface="PT Sans"/>
              </a:rPr>
              <a:t>3D Models for Equipment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59703" y="4406784"/>
            <a:ext cx="6536262" cy="1239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7015" indent="-383507" lvl="1">
              <a:lnSpc>
                <a:spcPts val="4973"/>
              </a:lnSpc>
              <a:buFont typeface="Arial"/>
              <a:buChar char="•"/>
            </a:pPr>
            <a:r>
              <a:rPr lang="en-US" sz="3552" spc="177">
                <a:solidFill>
                  <a:srgbClr val="FFFFFF"/>
                </a:solidFill>
                <a:latin typeface="PT Sans"/>
              </a:rPr>
              <a:t>Interactive Features </a:t>
            </a:r>
          </a:p>
          <a:p>
            <a:pPr marL="767015" indent="-383507" lvl="1">
              <a:lnSpc>
                <a:spcPts val="4973"/>
              </a:lnSpc>
              <a:buFont typeface="Arial"/>
              <a:buChar char="•"/>
            </a:pPr>
            <a:r>
              <a:rPr lang="en-US" sz="3552" spc="177">
                <a:solidFill>
                  <a:srgbClr val="FFFFFF"/>
                </a:solidFill>
                <a:latin typeface="PT Sans"/>
              </a:rPr>
              <a:t>Collaboration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1848521"/>
            <a:ext cx="5716036" cy="3567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39"/>
              </a:lnSpc>
            </a:pPr>
          </a:p>
          <a:p>
            <a:pPr>
              <a:lnSpc>
                <a:spcPts val="7039"/>
              </a:lnSpc>
            </a:pPr>
            <a:r>
              <a:rPr lang="en-US" sz="6399">
                <a:solidFill>
                  <a:srgbClr val="0EEAE2"/>
                </a:solidFill>
                <a:latin typeface="Open Sans Bold"/>
              </a:rPr>
              <a:t>PROCEDURE</a:t>
            </a:r>
          </a:p>
          <a:p>
            <a:pPr>
              <a:lnSpc>
                <a:spcPts val="7039"/>
              </a:lnSpc>
            </a:pPr>
            <a:r>
              <a:rPr lang="en-US" sz="6399">
                <a:solidFill>
                  <a:srgbClr val="0EEAE2"/>
                </a:solidFill>
                <a:latin typeface="Open Sans Bold"/>
              </a:rPr>
              <a:t>OF EXECUTION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-1802659" y="-3179859"/>
            <a:ext cx="4330022" cy="4345825"/>
          </a:xfrm>
          <a:custGeom>
            <a:avLst/>
            <a:gdLst/>
            <a:ahLst/>
            <a:cxnLst/>
            <a:rect r="r" b="b" t="t" l="l"/>
            <a:pathLst>
              <a:path h="4345825" w="4330022">
                <a:moveTo>
                  <a:pt x="0" y="0"/>
                </a:moveTo>
                <a:lnTo>
                  <a:pt x="4330022" y="0"/>
                </a:lnTo>
                <a:lnTo>
                  <a:pt x="4330022" y="4345825"/>
                </a:lnTo>
                <a:lnTo>
                  <a:pt x="0" y="43458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5400000">
            <a:off x="-2842259" y="6148512"/>
            <a:ext cx="3715957" cy="7023287"/>
          </a:xfrm>
          <a:custGeom>
            <a:avLst/>
            <a:gdLst/>
            <a:ahLst/>
            <a:cxnLst/>
            <a:rect r="r" b="b" t="t" l="l"/>
            <a:pathLst>
              <a:path h="7023287" w="3715957">
                <a:moveTo>
                  <a:pt x="0" y="0"/>
                </a:moveTo>
                <a:lnTo>
                  <a:pt x="3715957" y="0"/>
                </a:lnTo>
                <a:lnTo>
                  <a:pt x="3715957" y="7023287"/>
                </a:lnTo>
                <a:lnTo>
                  <a:pt x="0" y="70232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180946" y="7206910"/>
            <a:ext cx="9299950" cy="1871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7015" indent="-383507" lvl="1">
              <a:lnSpc>
                <a:spcPts val="4973"/>
              </a:lnSpc>
              <a:buFont typeface="Arial"/>
              <a:buChar char="•"/>
            </a:pPr>
            <a:r>
              <a:rPr lang="en-US" sz="3552" spc="177">
                <a:solidFill>
                  <a:srgbClr val="FFFFFF"/>
                </a:solidFill>
                <a:latin typeface="PT Sans"/>
              </a:rPr>
              <a:t>Integration of Learning Resources</a:t>
            </a:r>
          </a:p>
          <a:p>
            <a:pPr marL="767015" indent="-383507" lvl="1">
              <a:lnSpc>
                <a:spcPts val="4973"/>
              </a:lnSpc>
              <a:buFont typeface="Arial"/>
              <a:buChar char="•"/>
            </a:pPr>
            <a:r>
              <a:rPr lang="en-US" sz="3552" spc="177">
                <a:solidFill>
                  <a:srgbClr val="FFFFFF"/>
                </a:solidFill>
                <a:latin typeface="PT Sans"/>
              </a:rPr>
              <a:t>Security Considerations</a:t>
            </a:r>
          </a:p>
          <a:p>
            <a:pPr>
              <a:lnSpc>
                <a:spcPts val="4973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04417" y="1028700"/>
            <a:ext cx="12100013" cy="14567360"/>
          </a:xfrm>
          <a:custGeom>
            <a:avLst/>
            <a:gdLst/>
            <a:ahLst/>
            <a:cxnLst/>
            <a:rect r="r" b="b" t="t" l="l"/>
            <a:pathLst>
              <a:path h="14567360" w="12100013">
                <a:moveTo>
                  <a:pt x="0" y="0"/>
                </a:moveTo>
                <a:lnTo>
                  <a:pt x="12100013" y="0"/>
                </a:lnTo>
                <a:lnTo>
                  <a:pt x="12100013" y="14567360"/>
                </a:lnTo>
                <a:lnTo>
                  <a:pt x="0" y="14567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87718" y="1300537"/>
            <a:ext cx="7740756" cy="7685926"/>
          </a:xfrm>
          <a:custGeom>
            <a:avLst/>
            <a:gdLst/>
            <a:ahLst/>
            <a:cxnLst/>
            <a:rect r="r" b="b" t="t" l="l"/>
            <a:pathLst>
              <a:path h="7685926" w="7740756">
                <a:moveTo>
                  <a:pt x="0" y="0"/>
                </a:moveTo>
                <a:lnTo>
                  <a:pt x="7740756" y="0"/>
                </a:lnTo>
                <a:lnTo>
                  <a:pt x="7740756" y="7685926"/>
                </a:lnTo>
                <a:lnTo>
                  <a:pt x="0" y="7685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44275" y="1357687"/>
            <a:ext cx="8199725" cy="179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39"/>
              </a:lnSpc>
            </a:pPr>
            <a:r>
              <a:rPr lang="en-US" sz="6399">
                <a:solidFill>
                  <a:srgbClr val="0EEAE2"/>
                </a:solidFill>
                <a:latin typeface="Open Sans Bold"/>
              </a:rPr>
              <a:t>DESIGNING THE VIRTUAL SPACE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802659" y="-3153467"/>
            <a:ext cx="4330022" cy="4345825"/>
          </a:xfrm>
          <a:custGeom>
            <a:avLst/>
            <a:gdLst/>
            <a:ahLst/>
            <a:cxnLst/>
            <a:rect r="r" b="b" t="t" l="l"/>
            <a:pathLst>
              <a:path h="4345825" w="4330022">
                <a:moveTo>
                  <a:pt x="0" y="0"/>
                </a:moveTo>
                <a:lnTo>
                  <a:pt x="4330022" y="0"/>
                </a:lnTo>
                <a:lnTo>
                  <a:pt x="4330022" y="4345825"/>
                </a:lnTo>
                <a:lnTo>
                  <a:pt x="0" y="4345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-3051560" y="6658715"/>
            <a:ext cx="3715957" cy="7023287"/>
          </a:xfrm>
          <a:custGeom>
            <a:avLst/>
            <a:gdLst/>
            <a:ahLst/>
            <a:cxnLst/>
            <a:rect r="r" b="b" t="t" l="l"/>
            <a:pathLst>
              <a:path h="7023287" w="3715957">
                <a:moveTo>
                  <a:pt x="0" y="0"/>
                </a:moveTo>
                <a:lnTo>
                  <a:pt x="3715957" y="0"/>
                </a:lnTo>
                <a:lnTo>
                  <a:pt x="3715957" y="7023287"/>
                </a:lnTo>
                <a:lnTo>
                  <a:pt x="0" y="70232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3343972"/>
            <a:ext cx="10632993" cy="494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6068" indent="-378034" lvl="1">
              <a:lnSpc>
                <a:spcPts val="4902"/>
              </a:lnSpc>
              <a:buFont typeface="Arial"/>
              <a:buChar char="•"/>
            </a:pPr>
            <a:r>
              <a:rPr lang="en-US" sz="3501">
                <a:solidFill>
                  <a:srgbClr val="FFFFFF"/>
                </a:solidFill>
                <a:latin typeface="PT Sans"/>
              </a:rPr>
              <a:t>Minimalist aesthetics with a combination of high-tech digital displays and tangible 3D models of electronic components.</a:t>
            </a:r>
          </a:p>
          <a:p>
            <a:pPr marL="756068" indent="-378034" lvl="1">
              <a:lnSpc>
                <a:spcPts val="4902"/>
              </a:lnSpc>
              <a:buFont typeface="Arial"/>
              <a:buChar char="•"/>
            </a:pPr>
            <a:r>
              <a:rPr lang="en-US" sz="3501">
                <a:solidFill>
                  <a:srgbClr val="FFFFFF"/>
                </a:solidFill>
                <a:latin typeface="PT Sans"/>
              </a:rPr>
              <a:t>Each workstation with interactive tools and simulations, fostering collaborative learning and real-time feedback. </a:t>
            </a:r>
          </a:p>
          <a:p>
            <a:pPr marL="756068" indent="-378034" lvl="1">
              <a:lnSpc>
                <a:spcPts val="4902"/>
              </a:lnSpc>
              <a:buFont typeface="Arial"/>
              <a:buChar char="•"/>
            </a:pPr>
            <a:r>
              <a:rPr lang="en-US" sz="3501">
                <a:solidFill>
                  <a:srgbClr val="FFFFFF"/>
                </a:solidFill>
                <a:latin typeface="PT Sans"/>
              </a:rPr>
              <a:t>Immersive and engaging experience for exploring the world of digital electronics.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DAFozwbJt5Q</dc:identifier>
  <dcterms:modified xsi:type="dcterms:W3CDTF">2011-08-01T06:04:30Z</dcterms:modified>
  <cp:revision>1</cp:revision>
  <dc:title>Black And Teal Futuristic Welcome To Metaverse Presentation</dc:title>
</cp:coreProperties>
</file>